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9.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1" r:id="rId1"/>
  </p:sldMasterIdLst>
  <p:notesMasterIdLst>
    <p:notesMasterId r:id="rId58"/>
  </p:notesMasterIdLst>
  <p:sldIdLst>
    <p:sldId id="271" r:id="rId2"/>
    <p:sldId id="257" r:id="rId3"/>
    <p:sldId id="274" r:id="rId4"/>
    <p:sldId id="303" r:id="rId5"/>
    <p:sldId id="275" r:id="rId6"/>
    <p:sldId id="276" r:id="rId7"/>
    <p:sldId id="278" r:id="rId8"/>
    <p:sldId id="279" r:id="rId9"/>
    <p:sldId id="277" r:id="rId10"/>
    <p:sldId id="280" r:id="rId11"/>
    <p:sldId id="282" r:id="rId12"/>
    <p:sldId id="283" r:id="rId13"/>
    <p:sldId id="302" r:id="rId14"/>
    <p:sldId id="291" r:id="rId15"/>
    <p:sldId id="284" r:id="rId16"/>
    <p:sldId id="287" r:id="rId17"/>
    <p:sldId id="293" r:id="rId18"/>
    <p:sldId id="296" r:id="rId19"/>
    <p:sldId id="297" r:id="rId20"/>
    <p:sldId id="298" r:id="rId21"/>
    <p:sldId id="334" r:id="rId22"/>
    <p:sldId id="299" r:id="rId23"/>
    <p:sldId id="337" r:id="rId24"/>
    <p:sldId id="300" r:id="rId25"/>
    <p:sldId id="301" r:id="rId26"/>
    <p:sldId id="305" r:id="rId27"/>
    <p:sldId id="306" r:id="rId28"/>
    <p:sldId id="336" r:id="rId29"/>
    <p:sldId id="307" r:id="rId30"/>
    <p:sldId id="308" r:id="rId31"/>
    <p:sldId id="309" r:id="rId32"/>
    <p:sldId id="310" r:id="rId33"/>
    <p:sldId id="312" r:id="rId34"/>
    <p:sldId id="315" r:id="rId35"/>
    <p:sldId id="314" r:id="rId36"/>
    <p:sldId id="313" r:id="rId37"/>
    <p:sldId id="316" r:id="rId38"/>
    <p:sldId id="317" r:id="rId39"/>
    <p:sldId id="318" r:id="rId40"/>
    <p:sldId id="319" r:id="rId41"/>
    <p:sldId id="338" r:id="rId42"/>
    <p:sldId id="339" r:id="rId43"/>
    <p:sldId id="320" r:id="rId44"/>
    <p:sldId id="311" r:id="rId45"/>
    <p:sldId id="322" r:id="rId46"/>
    <p:sldId id="323" r:id="rId47"/>
    <p:sldId id="329" r:id="rId48"/>
    <p:sldId id="331" r:id="rId49"/>
    <p:sldId id="326" r:id="rId50"/>
    <p:sldId id="340" r:id="rId51"/>
    <p:sldId id="328" r:id="rId52"/>
    <p:sldId id="327" r:id="rId53"/>
    <p:sldId id="332" r:id="rId54"/>
    <p:sldId id="294" r:id="rId55"/>
    <p:sldId id="295" r:id="rId56"/>
    <p:sldId id="272" r:id="rId57"/>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Раздел по умолчанию" id="{4B8FFD82-9806-438B-92AC-86A31BBB9769}">
          <p14:sldIdLst>
            <p14:sldId id="271"/>
          </p14:sldIdLst>
        </p14:section>
        <p14:section name="Absrtact" id="{951A7B4E-85B4-4EBF-B334-884C4EFC4F33}">
          <p14:sldIdLst>
            <p14:sldId id="257"/>
            <p14:sldId id="274"/>
          </p14:sldIdLst>
        </p14:section>
        <p14:section name="Introduction. The problem and the challenge" id="{86C936E5-0D2F-46F2-83DD-17673A45F64B}">
          <p14:sldIdLst>
            <p14:sldId id="303"/>
            <p14:sldId id="275"/>
            <p14:sldId id="276"/>
            <p14:sldId id="278"/>
            <p14:sldId id="279"/>
            <p14:sldId id="277"/>
            <p14:sldId id="280"/>
            <p14:sldId id="282"/>
            <p14:sldId id="283"/>
          </p14:sldIdLst>
        </p14:section>
        <p14:section name="Brief review of Machine Learning foundations" id="{87A460E8-E6CE-40F0-87CF-2B1A12D339AA}">
          <p14:sldIdLst>
            <p14:sldId id="302"/>
            <p14:sldId id="291"/>
            <p14:sldId id="284"/>
            <p14:sldId id="287"/>
            <p14:sldId id="293"/>
            <p14:sldId id="296"/>
            <p14:sldId id="297"/>
            <p14:sldId id="298"/>
            <p14:sldId id="334"/>
            <p14:sldId id="299"/>
            <p14:sldId id="337"/>
            <p14:sldId id="300"/>
          </p14:sldIdLst>
        </p14:section>
        <p14:section name="Kolmogorov–Smirnov test" id="{0846B176-00A6-4EA5-93DC-2A4B16F17D92}">
          <p14:sldIdLst>
            <p14:sldId id="301"/>
            <p14:sldId id="305"/>
            <p14:sldId id="306"/>
            <p14:sldId id="336"/>
            <p14:sldId id="307"/>
            <p14:sldId id="308"/>
            <p14:sldId id="309"/>
          </p14:sldIdLst>
        </p14:section>
        <p14:section name="The proposed approach: transfer learning" id="{01943FE3-1E3D-485D-9CA5-C76128EC8B31}">
          <p14:sldIdLst>
            <p14:sldId id="310"/>
            <p14:sldId id="312"/>
            <p14:sldId id="315"/>
            <p14:sldId id="314"/>
            <p14:sldId id="313"/>
            <p14:sldId id="316"/>
            <p14:sldId id="317"/>
            <p14:sldId id="318"/>
            <p14:sldId id="319"/>
            <p14:sldId id="338"/>
            <p14:sldId id="339"/>
            <p14:sldId id="320"/>
          </p14:sldIdLst>
        </p14:section>
        <p14:section name="Implementation" id="{3022CC5C-ED5D-465F-9559-424AE673AE48}">
          <p14:sldIdLst>
            <p14:sldId id="311"/>
            <p14:sldId id="322"/>
            <p14:sldId id="323"/>
            <p14:sldId id="329"/>
            <p14:sldId id="331"/>
            <p14:sldId id="326"/>
            <p14:sldId id="340"/>
            <p14:sldId id="328"/>
            <p14:sldId id="327"/>
            <p14:sldId id="332"/>
          </p14:sldIdLst>
        </p14:section>
        <p14:section name="References" id="{3ECF8BB7-40A7-4CE6-B15B-7E33A80BB00D}">
          <p14:sldIdLst>
            <p14:sldId id="294"/>
            <p14:sldId id="295"/>
          </p14:sldIdLst>
        </p14:section>
        <p14:section name="Acknowledgements" id="{A8181045-CDCB-43C5-B621-ECB6B1F4237B}">
          <p14:sldIdLst>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D8D8EC"/>
    <a:srgbClr val="41646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00" autoAdjust="0"/>
    <p:restoredTop sz="90260" autoAdjust="0"/>
  </p:normalViewPr>
  <p:slideViewPr>
    <p:cSldViewPr>
      <p:cViewPr>
        <p:scale>
          <a:sx n="100" d="100"/>
          <a:sy n="100" d="100"/>
        </p:scale>
        <p:origin x="-1224" y="-156"/>
      </p:cViewPr>
      <p:guideLst>
        <p:guide orient="horz" pos="2160"/>
        <p:guide pos="2880"/>
      </p:guideLst>
    </p:cSldViewPr>
  </p:slideViewPr>
  <p:outlineViewPr>
    <p:cViewPr>
      <p:scale>
        <a:sx n="33" d="100"/>
        <a:sy n="33" d="100"/>
      </p:scale>
      <p:origin x="0" y="18120"/>
    </p:cViewPr>
  </p:outlineViewPr>
  <p:notesTextViewPr>
    <p:cViewPr>
      <p:scale>
        <a:sx n="1" d="1"/>
        <a:sy n="1" d="1"/>
      </p:scale>
      <p:origin x="0" y="0"/>
    </p:cViewPr>
  </p:notesTextViewPr>
  <p:sorterViewPr>
    <p:cViewPr>
      <p:scale>
        <a:sx n="100" d="100"/>
        <a:sy n="100" d="100"/>
      </p:scale>
      <p:origin x="0" y="1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80.png"/></Relationships>
</file>

<file path=ppt/diagrams/_rels/data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image" Target="../media/image201.png"/><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2.png"/></Relationships>
</file>

<file path=ppt/diagrams/_rels/data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image" Target="../media/image2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mc:AlternateContent xmlns:mc="http://schemas.openxmlformats.org/markup-compatibility/2006" xmlns:a14="http://schemas.microsoft.com/office/drawing/2010/main">
      <mc:Choice Requires="a14">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14:m>
                <m:oMath xmlns:m="http://schemas.openxmlformats.org/officeDocument/2006/math">
                  <m:r>
                    <a:rPr lang="en-US" sz="2400" i="1">
                      <a:latin typeface="Cambria Math"/>
                    </a:rPr>
                    <m:t>→</m:t>
                  </m:r>
                </m:oMath>
              </a14:m>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Choice>
      <mc:Fallback xmlns="">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r>
                <a:rPr lang="en-US" sz="2400" i="0">
                  <a:latin typeface="Cambria Math"/>
                </a:rPr>
                <a:t>→</a:t>
              </a:r>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Fallback>
    </mc:AlternateConten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1FCDCF-5AFE-4682-AE09-9A5DD8236CD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ru-RU"/>
        </a:p>
      </dgm:t>
    </dgm:pt>
    <dgm:pt modelId="{E44C66F8-9408-43B5-8742-83323056C745}">
      <dgm:prSet custT="1"/>
      <dgm:spPr>
        <a:ln>
          <a:solidFill>
            <a:srgbClr val="C00000"/>
          </a:solidFill>
        </a:ln>
      </dgm:spPr>
      <dgm:t>
        <a:bodyPr/>
        <a:lstStyle/>
        <a:p>
          <a:pPr algn="ctr" rtl="0"/>
          <a:r>
            <a:rPr lang="en-US" sz="2400" b="0" dirty="0" smtClean="0">
              <a:solidFill>
                <a:schemeClr val="accent4"/>
              </a:solidFill>
            </a:rPr>
            <a:t>To draw conclusions from different distribution that did not participate in inference is generally useless - as long as we hold on Machine Learning paradigm.</a:t>
          </a:r>
          <a:endParaRPr lang="ru-RU" sz="2400" b="0" dirty="0">
            <a:solidFill>
              <a:schemeClr val="accent4"/>
            </a:solidFill>
          </a:endParaRPr>
        </a:p>
      </dgm:t>
    </dgm:pt>
    <dgm:pt modelId="{D6249B2B-AA04-48CA-92B6-BF6A3D5292E9}" type="parTrans" cxnId="{7442F502-2346-43A1-8F7F-A91BA504108C}">
      <dgm:prSet/>
      <dgm:spPr/>
      <dgm:t>
        <a:bodyPr/>
        <a:lstStyle/>
        <a:p>
          <a:endParaRPr lang="ru-RU"/>
        </a:p>
      </dgm:t>
    </dgm:pt>
    <dgm:pt modelId="{BFB63EA3-4CE0-4FC0-82C5-241545D3AA95}" type="sibTrans" cxnId="{7442F502-2346-43A1-8F7F-A91BA504108C}">
      <dgm:prSet/>
      <dgm:spPr/>
      <dgm:t>
        <a:bodyPr/>
        <a:lstStyle/>
        <a:p>
          <a:endParaRPr lang="ru-RU"/>
        </a:p>
      </dgm:t>
    </dgm:pt>
    <dgm:pt modelId="{FA271C0B-4D13-4FCC-B918-49F4BB39E8CD}" type="pres">
      <dgm:prSet presAssocID="{9B1FCDCF-5AFE-4682-AE09-9A5DD8236CDC}" presName="linear" presStyleCnt="0">
        <dgm:presLayoutVars>
          <dgm:animLvl val="lvl"/>
          <dgm:resizeHandles val="exact"/>
        </dgm:presLayoutVars>
      </dgm:prSet>
      <dgm:spPr/>
      <dgm:t>
        <a:bodyPr/>
        <a:lstStyle/>
        <a:p>
          <a:endParaRPr lang="ru-RU"/>
        </a:p>
      </dgm:t>
    </dgm:pt>
    <dgm:pt modelId="{5B362C4E-681D-47FE-987B-27D76773918C}" type="pres">
      <dgm:prSet presAssocID="{E44C66F8-9408-43B5-8742-83323056C745}" presName="parentText" presStyleLbl="node1" presStyleIdx="0" presStyleCnt="1" custScaleX="98549" custScaleY="106586" custLinFactNeighborX="-167" custLinFactNeighborY="-10254">
        <dgm:presLayoutVars>
          <dgm:chMax val="0"/>
          <dgm:bulletEnabled val="1"/>
        </dgm:presLayoutVars>
      </dgm:prSet>
      <dgm:spPr/>
      <dgm:t>
        <a:bodyPr/>
        <a:lstStyle/>
        <a:p>
          <a:endParaRPr lang="ru-RU"/>
        </a:p>
      </dgm:t>
    </dgm:pt>
  </dgm:ptLst>
  <dgm:cxnLst>
    <dgm:cxn modelId="{311690C2-BCBB-4311-9F52-E63F7723BF8E}" type="presOf" srcId="{9B1FCDCF-5AFE-4682-AE09-9A5DD8236CDC}" destId="{FA271C0B-4D13-4FCC-B918-49F4BB39E8CD}" srcOrd="0" destOrd="0" presId="urn:microsoft.com/office/officeart/2005/8/layout/vList2"/>
    <dgm:cxn modelId="{9C96BA85-3120-4325-BB7A-BB6158F2D160}" type="presOf" srcId="{E44C66F8-9408-43B5-8742-83323056C745}" destId="{5B362C4E-681D-47FE-987B-27D76773918C}" srcOrd="0" destOrd="0" presId="urn:microsoft.com/office/officeart/2005/8/layout/vList2"/>
    <dgm:cxn modelId="{7442F502-2346-43A1-8F7F-A91BA504108C}" srcId="{9B1FCDCF-5AFE-4682-AE09-9A5DD8236CDC}" destId="{E44C66F8-9408-43B5-8742-83323056C745}" srcOrd="0" destOrd="0" parTransId="{D6249B2B-AA04-48CA-92B6-BF6A3D5292E9}" sibTransId="{BFB63EA3-4CE0-4FC0-82C5-241545D3AA95}"/>
    <dgm:cxn modelId="{ED272CB8-C1AB-4A33-B9EB-EE059EE98F29}" type="presParOf" srcId="{FA271C0B-4D13-4FCC-B918-49F4BB39E8CD}" destId="{5B362C4E-681D-47FE-987B-27D76773918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7E0CB-1B10-45CF-A8A0-CC6CDC8BE8F5}" type="doc">
      <dgm:prSet loTypeId="urn:microsoft.com/office/officeart/2005/8/layout/equation2" loCatId="relationship" qsTypeId="urn:microsoft.com/office/officeart/2005/8/quickstyle/simple3" qsCatId="simple" csTypeId="urn:microsoft.com/office/officeart/2005/8/colors/colorful5" csCatId="colorful" phldr="1"/>
      <dgm:spPr/>
    </dgm:pt>
    <dgm:pt modelId="{E9642515-7B21-4FA3-9A89-DAF7FCA251C7}">
      <dgm:prSet phldrT="[Текст]" custT="1"/>
      <dgm:spPr>
        <a:gradFill rotWithShape="0">
          <a:gsLst>
            <a:gs pos="0">
              <a:srgbClr val="03D4A8"/>
            </a:gs>
            <a:gs pos="25000">
              <a:srgbClr val="21D6E0"/>
            </a:gs>
            <a:gs pos="75000">
              <a:srgbClr val="0087E6"/>
            </a:gs>
            <a:gs pos="100000">
              <a:srgbClr val="005CBF"/>
            </a:gs>
          </a:gsLst>
          <a:lin ang="16200000" scaled="0"/>
        </a:gradFill>
      </dgm:spPr>
      <dgm:t>
        <a:bodyPr/>
        <a:lstStyle/>
        <a:p>
          <a:r>
            <a:rPr lang="en-US" sz="800" dirty="0" smtClean="0"/>
            <a:t>AUC</a:t>
          </a:r>
          <a:endParaRPr lang="ru-RU" sz="800" dirty="0"/>
        </a:p>
      </dgm:t>
    </dgm:pt>
    <dgm:pt modelId="{D544B972-6786-4896-984F-32BE2383234F}" type="parTrans" cxnId="{8A55477C-6738-421D-B6A0-1D74AFE29EE5}">
      <dgm:prSet/>
      <dgm:spPr/>
      <dgm:t>
        <a:bodyPr/>
        <a:lstStyle/>
        <a:p>
          <a:endParaRPr lang="ru-RU"/>
        </a:p>
      </dgm:t>
    </dgm:pt>
    <dgm:pt modelId="{AB62EA82-6AAD-47C1-81C5-728A743E9275}" type="sibTrans" cxnId="{8A55477C-6738-421D-B6A0-1D74AFE29EE5}">
      <dgm:prSet/>
      <dgm:spPr/>
      <dgm:t>
        <a:bodyPr/>
        <a:lstStyle/>
        <a:p>
          <a:endParaRPr lang="ru-RU" dirty="0"/>
        </a:p>
      </dgm:t>
    </dgm:pt>
    <dgm:pt modelId="{CB3E1698-CB7B-449C-8D02-45CA20989103}">
      <dgm:prSet phldrT="[Текст]"/>
      <dgm:spPr>
        <a:gradFill rotWithShape="0">
          <a:gsLst>
            <a:gs pos="0">
              <a:srgbClr val="FFF200"/>
            </a:gs>
            <a:gs pos="45000">
              <a:srgbClr val="FF7A00"/>
            </a:gs>
            <a:gs pos="70000">
              <a:srgbClr val="FF0300"/>
            </a:gs>
            <a:gs pos="100000">
              <a:srgbClr val="4D0808"/>
            </a:gs>
          </a:gsLst>
          <a:lin ang="16200000" scaled="0"/>
        </a:gradFill>
      </dgm:spPr>
      <dgm:t>
        <a:bodyPr/>
        <a:lstStyle/>
        <a:p>
          <a:r>
            <a:rPr lang="en-US" dirty="0" smtClean="0"/>
            <a:t>KS</a:t>
          </a:r>
          <a:endParaRPr lang="ru-RU" dirty="0"/>
        </a:p>
      </dgm:t>
    </dgm:pt>
    <dgm:pt modelId="{9F4767B7-5B10-40EB-8D9A-C7A29F7EE97C}" type="parTrans" cxnId="{9CF34365-D94D-4CA5-B1C1-46D833D4F93F}">
      <dgm:prSet/>
      <dgm:spPr/>
      <dgm:t>
        <a:bodyPr/>
        <a:lstStyle/>
        <a:p>
          <a:endParaRPr lang="ru-RU"/>
        </a:p>
      </dgm:t>
    </dgm:pt>
    <dgm:pt modelId="{2D96A53E-FEA8-4A17-A825-259D08F5584C}" type="sibTrans" cxnId="{9CF34365-D94D-4CA5-B1C1-46D833D4F93F}">
      <dgm:prSet/>
      <dgm:spPr/>
      <dgm:t>
        <a:bodyPr/>
        <a:lstStyle/>
        <a:p>
          <a:endParaRPr lang="ru-RU" dirty="0"/>
        </a:p>
      </dgm:t>
    </dgm:pt>
    <dgm:pt modelId="{47688FE0-5D6F-47B0-886B-63206373AA79}">
      <dgm:prSet phldrT="[Текст]"/>
      <dgm:spPr>
        <a:gradFill rotWithShape="0">
          <a:gsLst>
            <a:gs pos="0">
              <a:srgbClr val="FFEFD1"/>
            </a:gs>
            <a:gs pos="64999">
              <a:srgbClr val="F0EBD5"/>
            </a:gs>
            <a:gs pos="100000">
              <a:srgbClr val="D1C39F"/>
            </a:gs>
          </a:gsLst>
          <a:lin ang="16200000" scaled="0"/>
        </a:gradFill>
      </dgm:spPr>
      <dgm:t>
        <a:bodyPr/>
        <a:lstStyle/>
        <a:p>
          <a:r>
            <a:rPr lang="en-US" dirty="0" smtClean="0"/>
            <a:t>Loss</a:t>
          </a:r>
          <a:endParaRPr lang="ru-RU" dirty="0"/>
        </a:p>
      </dgm:t>
    </dgm:pt>
    <dgm:pt modelId="{55E30B9F-0A66-4F35-A30C-A542E2F7EB62}" type="parTrans" cxnId="{2BC909F5-DEA5-4519-B80E-92668CD8869A}">
      <dgm:prSet/>
      <dgm:spPr/>
      <dgm:t>
        <a:bodyPr/>
        <a:lstStyle/>
        <a:p>
          <a:endParaRPr lang="ru-RU"/>
        </a:p>
      </dgm:t>
    </dgm:pt>
    <dgm:pt modelId="{4D7C30F8-4F37-449A-9894-803F65BEEDA5}" type="sibTrans" cxnId="{2BC909F5-DEA5-4519-B80E-92668CD8869A}">
      <dgm:prSet/>
      <dgm:spPr/>
      <dgm:t>
        <a:bodyPr/>
        <a:lstStyle/>
        <a:p>
          <a:endParaRPr lang="ru-RU"/>
        </a:p>
      </dgm:t>
    </dgm:pt>
    <dgm:pt modelId="{68AF2757-307C-4E2F-8998-050BF1537DBD}" type="pres">
      <dgm:prSet presAssocID="{5637E0CB-1B10-45CF-A8A0-CC6CDC8BE8F5}" presName="Name0" presStyleCnt="0">
        <dgm:presLayoutVars>
          <dgm:dir/>
          <dgm:resizeHandles val="exact"/>
        </dgm:presLayoutVars>
      </dgm:prSet>
      <dgm:spPr/>
    </dgm:pt>
    <dgm:pt modelId="{B70243B2-E520-4E96-A046-B471B23B2161}" type="pres">
      <dgm:prSet presAssocID="{5637E0CB-1B10-45CF-A8A0-CC6CDC8BE8F5}" presName="vNodes" presStyleCnt="0"/>
      <dgm:spPr/>
    </dgm:pt>
    <dgm:pt modelId="{FB57B977-2D30-4A01-BE55-483C8FD6258D}" type="pres">
      <dgm:prSet presAssocID="{E9642515-7B21-4FA3-9A89-DAF7FCA251C7}" presName="node" presStyleLbl="node1" presStyleIdx="0" presStyleCnt="3">
        <dgm:presLayoutVars>
          <dgm:bulletEnabled val="1"/>
        </dgm:presLayoutVars>
      </dgm:prSet>
      <dgm:spPr/>
      <dgm:t>
        <a:bodyPr/>
        <a:lstStyle/>
        <a:p>
          <a:endParaRPr lang="ru-RU"/>
        </a:p>
      </dgm:t>
    </dgm:pt>
    <dgm:pt modelId="{51E94B41-09F5-4661-B2DE-1246F6503B25}" type="pres">
      <dgm:prSet presAssocID="{AB62EA82-6AAD-47C1-81C5-728A743E9275}" presName="spacerT" presStyleCnt="0"/>
      <dgm:spPr/>
    </dgm:pt>
    <dgm:pt modelId="{F626DBA8-F281-4927-A137-D919F62FCC96}" type="pres">
      <dgm:prSet presAssocID="{AB62EA82-6AAD-47C1-81C5-728A743E9275}" presName="sibTrans" presStyleLbl="sibTrans2D1" presStyleIdx="0" presStyleCnt="2"/>
      <dgm:spPr/>
      <dgm:t>
        <a:bodyPr/>
        <a:lstStyle/>
        <a:p>
          <a:endParaRPr lang="ru-RU"/>
        </a:p>
      </dgm:t>
    </dgm:pt>
    <dgm:pt modelId="{1C04D864-DE99-4FCD-B4D8-D36C628C5F2C}" type="pres">
      <dgm:prSet presAssocID="{AB62EA82-6AAD-47C1-81C5-728A743E9275}" presName="spacerB" presStyleCnt="0"/>
      <dgm:spPr/>
    </dgm:pt>
    <dgm:pt modelId="{D5FE5AF7-11E4-481A-BDB6-441DEDFA4988}" type="pres">
      <dgm:prSet presAssocID="{CB3E1698-CB7B-449C-8D02-45CA20989103}" presName="node" presStyleLbl="node1" presStyleIdx="1" presStyleCnt="3">
        <dgm:presLayoutVars>
          <dgm:bulletEnabled val="1"/>
        </dgm:presLayoutVars>
      </dgm:prSet>
      <dgm:spPr/>
      <dgm:t>
        <a:bodyPr/>
        <a:lstStyle/>
        <a:p>
          <a:endParaRPr lang="ru-RU"/>
        </a:p>
      </dgm:t>
    </dgm:pt>
    <dgm:pt modelId="{914B4B50-AA02-48F1-BF43-97148CCADA3E}" type="pres">
      <dgm:prSet presAssocID="{5637E0CB-1B10-45CF-A8A0-CC6CDC8BE8F5}" presName="sibTransLast" presStyleLbl="sibTrans2D1" presStyleIdx="1" presStyleCnt="2" custScaleX="222238" custScaleY="184151" custLinFactNeighborX="-41716" custLinFactNeighborY="1"/>
      <dgm:spPr/>
      <dgm:t>
        <a:bodyPr/>
        <a:lstStyle/>
        <a:p>
          <a:endParaRPr lang="ru-RU"/>
        </a:p>
      </dgm:t>
    </dgm:pt>
    <dgm:pt modelId="{4F112DE3-A758-4A4F-876F-2576FEADA67A}" type="pres">
      <dgm:prSet presAssocID="{5637E0CB-1B10-45CF-A8A0-CC6CDC8BE8F5}" presName="connectorText" presStyleLbl="sibTrans2D1" presStyleIdx="1" presStyleCnt="2"/>
      <dgm:spPr/>
      <dgm:t>
        <a:bodyPr/>
        <a:lstStyle/>
        <a:p>
          <a:endParaRPr lang="ru-RU"/>
        </a:p>
      </dgm:t>
    </dgm:pt>
    <dgm:pt modelId="{B5CE43E4-F418-4D9A-8BB4-9771A6CB82CA}" type="pres">
      <dgm:prSet presAssocID="{5637E0CB-1B10-45CF-A8A0-CC6CDC8BE8F5}" presName="lastNode" presStyleLbl="node1" presStyleIdx="2" presStyleCnt="3">
        <dgm:presLayoutVars>
          <dgm:bulletEnabled val="1"/>
        </dgm:presLayoutVars>
      </dgm:prSet>
      <dgm:spPr/>
      <dgm:t>
        <a:bodyPr/>
        <a:lstStyle/>
        <a:p>
          <a:endParaRPr lang="ru-RU"/>
        </a:p>
      </dgm:t>
    </dgm:pt>
  </dgm:ptLst>
  <dgm:cxnLst>
    <dgm:cxn modelId="{9CF34365-D94D-4CA5-B1C1-46D833D4F93F}" srcId="{5637E0CB-1B10-45CF-A8A0-CC6CDC8BE8F5}" destId="{CB3E1698-CB7B-449C-8D02-45CA20989103}" srcOrd="1" destOrd="0" parTransId="{9F4767B7-5B10-40EB-8D9A-C7A29F7EE97C}" sibTransId="{2D96A53E-FEA8-4A17-A825-259D08F5584C}"/>
    <dgm:cxn modelId="{927B2489-5CD4-4838-8209-3161C830F49F}" type="presOf" srcId="{5637E0CB-1B10-45CF-A8A0-CC6CDC8BE8F5}" destId="{68AF2757-307C-4E2F-8998-050BF1537DBD}" srcOrd="0" destOrd="0" presId="urn:microsoft.com/office/officeart/2005/8/layout/equation2"/>
    <dgm:cxn modelId="{25DF799D-A779-45C9-9D4B-704137E8A846}" type="presOf" srcId="{47688FE0-5D6F-47B0-886B-63206373AA79}" destId="{B5CE43E4-F418-4D9A-8BB4-9771A6CB82CA}" srcOrd="0" destOrd="0" presId="urn:microsoft.com/office/officeart/2005/8/layout/equation2"/>
    <dgm:cxn modelId="{8A55477C-6738-421D-B6A0-1D74AFE29EE5}" srcId="{5637E0CB-1B10-45CF-A8A0-CC6CDC8BE8F5}" destId="{E9642515-7B21-4FA3-9A89-DAF7FCA251C7}" srcOrd="0" destOrd="0" parTransId="{D544B972-6786-4896-984F-32BE2383234F}" sibTransId="{AB62EA82-6AAD-47C1-81C5-728A743E9275}"/>
    <dgm:cxn modelId="{9D069488-3F8D-484C-B47D-6E41D8016C51}" type="presOf" srcId="{AB62EA82-6AAD-47C1-81C5-728A743E9275}" destId="{F626DBA8-F281-4927-A137-D919F62FCC96}" srcOrd="0" destOrd="0" presId="urn:microsoft.com/office/officeart/2005/8/layout/equation2"/>
    <dgm:cxn modelId="{66527365-F07E-44D8-8278-0725ECDF687A}" type="presOf" srcId="{CB3E1698-CB7B-449C-8D02-45CA20989103}" destId="{D5FE5AF7-11E4-481A-BDB6-441DEDFA4988}" srcOrd="0" destOrd="0" presId="urn:microsoft.com/office/officeart/2005/8/layout/equation2"/>
    <dgm:cxn modelId="{2BC909F5-DEA5-4519-B80E-92668CD8869A}" srcId="{5637E0CB-1B10-45CF-A8A0-CC6CDC8BE8F5}" destId="{47688FE0-5D6F-47B0-886B-63206373AA79}" srcOrd="2" destOrd="0" parTransId="{55E30B9F-0A66-4F35-A30C-A542E2F7EB62}" sibTransId="{4D7C30F8-4F37-449A-9894-803F65BEEDA5}"/>
    <dgm:cxn modelId="{B3FBA04D-BB9F-4A18-B09E-DAECEC3DF9CB}" type="presOf" srcId="{2D96A53E-FEA8-4A17-A825-259D08F5584C}" destId="{914B4B50-AA02-48F1-BF43-97148CCADA3E}" srcOrd="0" destOrd="0" presId="urn:microsoft.com/office/officeart/2005/8/layout/equation2"/>
    <dgm:cxn modelId="{49B8140D-B088-4425-B03F-67B30C5D5E07}" type="presOf" srcId="{E9642515-7B21-4FA3-9A89-DAF7FCA251C7}" destId="{FB57B977-2D30-4A01-BE55-483C8FD6258D}" srcOrd="0" destOrd="0" presId="urn:microsoft.com/office/officeart/2005/8/layout/equation2"/>
    <dgm:cxn modelId="{23E47904-6186-421F-A30E-E9F234CE4B3F}" type="presOf" srcId="{2D96A53E-FEA8-4A17-A825-259D08F5584C}" destId="{4F112DE3-A758-4A4F-876F-2576FEADA67A}" srcOrd="1" destOrd="0" presId="urn:microsoft.com/office/officeart/2005/8/layout/equation2"/>
    <dgm:cxn modelId="{5B29C635-D54E-4861-AEE2-B0BD7C927A33}" type="presParOf" srcId="{68AF2757-307C-4E2F-8998-050BF1537DBD}" destId="{B70243B2-E520-4E96-A046-B471B23B2161}" srcOrd="0" destOrd="0" presId="urn:microsoft.com/office/officeart/2005/8/layout/equation2"/>
    <dgm:cxn modelId="{B2AC9F93-B901-470D-BE5B-D39F8962AD04}" type="presParOf" srcId="{B70243B2-E520-4E96-A046-B471B23B2161}" destId="{FB57B977-2D30-4A01-BE55-483C8FD6258D}" srcOrd="0" destOrd="0" presId="urn:microsoft.com/office/officeart/2005/8/layout/equation2"/>
    <dgm:cxn modelId="{79E100DE-D6CF-4873-AA30-081229799F09}" type="presParOf" srcId="{B70243B2-E520-4E96-A046-B471B23B2161}" destId="{51E94B41-09F5-4661-B2DE-1246F6503B25}" srcOrd="1" destOrd="0" presId="urn:microsoft.com/office/officeart/2005/8/layout/equation2"/>
    <dgm:cxn modelId="{F199AFAE-B600-47C3-91F1-DFD1A4031B3A}" type="presParOf" srcId="{B70243B2-E520-4E96-A046-B471B23B2161}" destId="{F626DBA8-F281-4927-A137-D919F62FCC96}" srcOrd="2" destOrd="0" presId="urn:microsoft.com/office/officeart/2005/8/layout/equation2"/>
    <dgm:cxn modelId="{EFB96049-0288-472D-8355-F1EA92F23C1F}" type="presParOf" srcId="{B70243B2-E520-4E96-A046-B471B23B2161}" destId="{1C04D864-DE99-4FCD-B4D8-D36C628C5F2C}" srcOrd="3" destOrd="0" presId="urn:microsoft.com/office/officeart/2005/8/layout/equation2"/>
    <dgm:cxn modelId="{9BF53883-E1E4-478E-AD1E-44687C51BEFC}" type="presParOf" srcId="{B70243B2-E520-4E96-A046-B471B23B2161}" destId="{D5FE5AF7-11E4-481A-BDB6-441DEDFA4988}" srcOrd="4" destOrd="0" presId="urn:microsoft.com/office/officeart/2005/8/layout/equation2"/>
    <dgm:cxn modelId="{031F9C90-ADED-488E-B76C-03F24F05D6C6}" type="presParOf" srcId="{68AF2757-307C-4E2F-8998-050BF1537DBD}" destId="{914B4B50-AA02-48F1-BF43-97148CCADA3E}" srcOrd="1" destOrd="0" presId="urn:microsoft.com/office/officeart/2005/8/layout/equation2"/>
    <dgm:cxn modelId="{D527803A-55F5-4B31-BF6E-5F12264216F6}" type="presParOf" srcId="{914B4B50-AA02-48F1-BF43-97148CCADA3E}" destId="{4F112DE3-A758-4A4F-876F-2576FEADA67A}" srcOrd="0" destOrd="0" presId="urn:microsoft.com/office/officeart/2005/8/layout/equation2"/>
    <dgm:cxn modelId="{A731A23C-70B2-4334-AAE2-C7FF5854DCD1}" type="presParOf" srcId="{68AF2757-307C-4E2F-8998-050BF1537DBD}" destId="{B5CE43E4-F418-4D9A-8BB4-9771A6CB82CA}"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a:blipFill rotWithShape="1">
          <a:blip xmlns:r="http://schemas.openxmlformats.org/officeDocument/2006/relationships" r:embed="rId1"/>
          <a:stretch>
            <a:fillRect b="-2941"/>
          </a:stretch>
        </a:blipFill>
      </dgm:spPr>
      <dgm:t>
        <a:bodyPr/>
        <a:lstStyle/>
        <a:p>
          <a:r>
            <a:rPr lang="ru-RU">
              <a:noFill/>
            </a:rPr>
            <a:t> </a:t>
          </a:r>
        </a:p>
      </dgm:t>
    </dgm:p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AF5E9-E509-4687-AE9F-C4A24630CC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5515C1F6-FAD7-44D8-9F31-D4286E8402CD}">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 the assumption of a single underlying generative process between the train set and the test set. </a:t>
          </a:r>
          <a:endParaRPr lang="ru-RU" sz="2400" dirty="0"/>
        </a:p>
      </dgm:t>
    </dgm:pt>
    <dgm:pt modelId="{9BBDB86B-155D-403D-84BB-005AC36C1416}" type="parTrans" cxnId="{ED74C2E9-F4A0-42AC-9BCC-2A6E00E54AC9}">
      <dgm:prSet/>
      <dgm:spPr/>
      <dgm:t>
        <a:bodyPr/>
        <a:lstStyle/>
        <a:p>
          <a:pPr algn="ctr"/>
          <a:endParaRPr lang="ru-RU"/>
        </a:p>
      </dgm:t>
    </dgm:pt>
    <dgm:pt modelId="{8DE9E033-65FA-43AB-8E29-B0FE30ED1C0C}" type="sibTrans" cxnId="{ED74C2E9-F4A0-42AC-9BCC-2A6E00E54AC9}">
      <dgm:prSet/>
      <dgm:spPr/>
      <dgm:t>
        <a:bodyPr/>
        <a:lstStyle/>
        <a:p>
          <a:pPr algn="ctr"/>
          <a:endParaRPr lang="ru-RU"/>
        </a:p>
      </dgm:t>
    </dgm:pt>
    <dgm:pt modelId="{0EC69422-031A-45E3-9C64-F76C7A6EF409}" type="pres">
      <dgm:prSet presAssocID="{B20AF5E9-E509-4687-AE9F-C4A24630CCC4}" presName="linear" presStyleCnt="0">
        <dgm:presLayoutVars>
          <dgm:animLvl val="lvl"/>
          <dgm:resizeHandles val="exact"/>
        </dgm:presLayoutVars>
      </dgm:prSet>
      <dgm:spPr/>
      <dgm:t>
        <a:bodyPr/>
        <a:lstStyle/>
        <a:p>
          <a:endParaRPr lang="ru-RU"/>
        </a:p>
      </dgm:t>
    </dgm:pt>
    <dgm:pt modelId="{C426D541-87C2-4A90-A1FA-9A5E1D60C2F8}" type="pres">
      <dgm:prSet presAssocID="{5515C1F6-FAD7-44D8-9F31-D4286E8402CD}" presName="parentText" presStyleLbl="node1" presStyleIdx="0" presStyleCnt="1" custScaleX="100000" custScaleY="96349" custLinFactNeighborX="694" custLinFactNeighborY="-10021">
        <dgm:presLayoutVars>
          <dgm:chMax val="0"/>
          <dgm:bulletEnabled val="1"/>
        </dgm:presLayoutVars>
      </dgm:prSet>
      <dgm:spPr/>
      <dgm:t>
        <a:bodyPr/>
        <a:lstStyle/>
        <a:p>
          <a:endParaRPr lang="ru-RU"/>
        </a:p>
      </dgm:t>
    </dgm:pt>
  </dgm:ptLst>
  <dgm:cxnLst>
    <dgm:cxn modelId="{E5CB8E09-EB85-45B4-8E47-B6F121EA17C7}" type="presOf" srcId="{B20AF5E9-E509-4687-AE9F-C4A24630CCC4}" destId="{0EC69422-031A-45E3-9C64-F76C7A6EF409}" srcOrd="0" destOrd="0" presId="urn:microsoft.com/office/officeart/2005/8/layout/vList2"/>
    <dgm:cxn modelId="{ED74C2E9-F4A0-42AC-9BCC-2A6E00E54AC9}" srcId="{B20AF5E9-E509-4687-AE9F-C4A24630CCC4}" destId="{5515C1F6-FAD7-44D8-9F31-D4286E8402CD}" srcOrd="0" destOrd="0" parTransId="{9BBDB86B-155D-403D-84BB-005AC36C1416}" sibTransId="{8DE9E033-65FA-43AB-8E29-B0FE30ED1C0C}"/>
    <dgm:cxn modelId="{23F29120-B453-4B0D-B902-856F7C89F5DC}" type="presOf" srcId="{5515C1F6-FAD7-44D8-9F31-D4286E8402CD}" destId="{C426D541-87C2-4A90-A1FA-9A5E1D60C2F8}" srcOrd="0" destOrd="0" presId="urn:microsoft.com/office/officeart/2005/8/layout/vList2"/>
    <dgm:cxn modelId="{F84950B9-080E-49BA-8BE9-54A441F98B3C}" type="presParOf" srcId="{0EC69422-031A-45E3-9C64-F76C7A6EF409}" destId="{C426D541-87C2-4A90-A1FA-9A5E1D60C2F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mc:AlternateContent xmlns:mc="http://schemas.openxmlformats.org/markup-compatibility/2006" xmlns:a14="http://schemas.microsoft.com/office/drawing/2010/main">
      <mc:Choice Requires="a14">
        <dgm:pt modelId="{29EC5F52-F0A6-453F-B951-52F4575E4C7D}">
          <dgm:prSet phldrT="[Текст]" custT="1"/>
          <dgm:spPr/>
          <dgm:t>
            <a:bodyPr/>
            <a:lstStyle/>
            <a:p>
              <a:pPr rtl="0"/>
              <a14:m>
                <m:oMath xmlns:m="http://schemas.openxmlformats.org/officeDocument/2006/math">
                  <m:r>
                    <a:rPr lang="en-US" sz="1400" i="1" dirty="0" smtClean="0">
                      <a:latin typeface="Cambria Math"/>
                    </a:rPr>
                    <m:t>(</m:t>
                  </m:r>
                  <m:sSub>
                    <m:sSubPr>
                      <m:ctrlPr>
                        <a:rPr lang="en-US" sz="1400" i="1" dirty="0" smtClean="0">
                          <a:latin typeface="Cambria Math"/>
                        </a:rPr>
                      </m:ctrlPr>
                    </m:sSubPr>
                    <m:e>
                      <m:r>
                        <a:rPr lang="en-US" sz="1400" b="0" i="1" dirty="0" smtClean="0">
                          <a:latin typeface="Cambria Math"/>
                        </a:rPr>
                        <m:t>𝑋</m:t>
                      </m:r>
                    </m:e>
                    <m:sub>
                      <m:r>
                        <a:rPr lang="en-US" sz="1400" b="0" i="1" dirty="0" smtClean="0">
                          <a:latin typeface="Cambria Math"/>
                        </a:rPr>
                        <m:t>𝑖</m:t>
                      </m:r>
                    </m:sub>
                  </m:sSub>
                  <m:r>
                    <a:rPr lang="en-US" sz="1400" i="1" dirty="0" smtClean="0">
                      <a:latin typeface="Cambria Math"/>
                    </a:rPr>
                    <m:t>, </m:t>
                  </m:r>
                  <m:sSub>
                    <m:sSubPr>
                      <m:ctrlPr>
                        <a:rPr lang="en-US" sz="1400" i="1" dirty="0" smtClean="0">
                          <a:latin typeface="Cambria Math"/>
                        </a:rPr>
                      </m:ctrlPr>
                    </m:sSubPr>
                    <m:e>
                      <m:r>
                        <a:rPr lang="en-US" sz="1400" b="0" i="1" dirty="0" smtClean="0">
                          <a:latin typeface="Cambria Math"/>
                        </a:rPr>
                        <m:t>𝑦</m:t>
                      </m:r>
                    </m:e>
                    <m:sub>
                      <m:r>
                        <a:rPr lang="en-US" sz="1400" b="0" i="1" dirty="0" smtClean="0">
                          <a:latin typeface="Cambria Math"/>
                        </a:rPr>
                        <m:t>𝑖</m:t>
                      </m:r>
                    </m:sub>
                  </m:sSub>
                  <m:r>
                    <a:rPr lang="en-US" sz="1400" i="1" dirty="0" smtClean="0">
                      <a:latin typeface="Cambria Math"/>
                    </a:rPr>
                    <m:t>) </m:t>
                  </m:r>
                </m:oMath>
              </a14:m>
              <a:r>
                <a:rPr lang="en-US" sz="1400" dirty="0" smtClean="0"/>
                <a:t>– set of independent and identically distributed (iid) training examples drawn from unknown input distribution </a:t>
              </a:r>
              <a14:m>
                <m:oMath xmlns:m="http://schemas.openxmlformats.org/officeDocument/2006/math">
                  <m:r>
                    <a:rPr lang="en-US" sz="1400" i="1" dirty="0" smtClean="0">
                      <a:latin typeface="Cambria Math"/>
                    </a:rPr>
                    <m:t>𝑃</m:t>
                  </m:r>
                  <m:r>
                    <a:rPr lang="en-US" sz="1400" i="1" dirty="0" smtClean="0">
                      <a:latin typeface="Cambria Math"/>
                    </a:rPr>
                    <m:t>(</m:t>
                  </m:r>
                  <m:r>
                    <a:rPr lang="en-US" sz="1400" i="1" dirty="0" smtClean="0">
                      <a:latin typeface="Cambria Math"/>
                    </a:rPr>
                    <m:t>𝑋</m:t>
                  </m:r>
                  <m:r>
                    <a:rPr lang="en-US" sz="1400" i="1" dirty="0" smtClean="0">
                      <a:latin typeface="Cambria Math"/>
                    </a:rPr>
                    <m:t>)</m:t>
                  </m:r>
                </m:oMath>
              </a14:m>
              <a:endParaRPr lang="ru-RU" sz="1400" dirty="0"/>
            </a:p>
          </dgm:t>
        </dgm:pt>
      </mc:Choice>
      <mc:Fallback xmlns="">
        <dgm:pt modelId="{29EC5F52-F0A6-453F-B951-52F4575E4C7D}">
          <dgm:prSet phldrT="[Текст]" custT="1"/>
          <dgm:spPr/>
          <dgm:t>
            <a:bodyPr/>
            <a:lstStyle/>
            <a:p>
              <a:pPr rtl="0"/>
              <a:r>
                <a:rPr lang="en-US" sz="1400" i="0" dirty="0" smtClean="0">
                  <a:latin typeface="Cambria Math"/>
                </a:rPr>
                <a:t>(</a:t>
              </a:r>
              <a:r>
                <a:rPr lang="en-US" sz="1400" b="0" i="0" dirty="0" smtClean="0">
                  <a:latin typeface="Cambria Math"/>
                </a:rPr>
                <a:t>𝑋_𝑖</a:t>
              </a:r>
              <a:r>
                <a:rPr lang="en-US" sz="1400" i="0" dirty="0" smtClean="0">
                  <a:latin typeface="Cambria Math"/>
                </a:rPr>
                <a:t>, </a:t>
              </a:r>
              <a:r>
                <a:rPr lang="en-US" sz="1400" b="0" i="0" dirty="0" smtClean="0">
                  <a:latin typeface="Cambria Math"/>
                </a:rPr>
                <a:t>𝑦_𝑖</a:t>
              </a:r>
              <a:r>
                <a:rPr lang="en-US" sz="1400" i="0" dirty="0" smtClean="0">
                  <a:latin typeface="Cambria Math"/>
                </a:rPr>
                <a:t>) </a:t>
              </a:r>
              <a:r>
                <a:rPr lang="en-US" sz="1400" dirty="0" smtClean="0"/>
                <a:t>– set of independent and identically distributed (iid) training examples drawn from unknown input distribution </a:t>
              </a:r>
              <a:r>
                <a:rPr lang="en-US" sz="1400" i="0" dirty="0" smtClean="0">
                  <a:latin typeface="Cambria Math"/>
                </a:rPr>
                <a:t>𝑃(𝑋)</a:t>
              </a:r>
              <a:endParaRPr lang="ru-RU" sz="1400" dirty="0"/>
            </a:p>
          </dgm:t>
        </dgm:pt>
      </mc:Fallback>
    </mc:AlternateConten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mc:AlternateContent xmlns:mc="http://schemas.openxmlformats.org/markup-compatibility/2006" xmlns:a14="http://schemas.microsoft.com/office/drawing/2010/main">
      <mc:Choice Requires="a14">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t> – hypothesis set, or the set of all classifiers considered by learning algorithm. This can be, for example, a set of all linear classifiers in </a:t>
              </a:r>
              <a14:m>
                <m:oMath xmlns:m="http://schemas.openxmlformats.org/officeDocument/2006/math">
                  <m:sSup>
                    <m:sSupPr>
                      <m:ctrlPr>
                        <a:rPr lang="en-US" sz="1400" i="1" smtClean="0">
                          <a:latin typeface="Cambria Math"/>
                        </a:rPr>
                      </m:ctrlPr>
                    </m:sSupPr>
                    <m:e>
                      <m:r>
                        <a:rPr lang="en-US" sz="1400" b="0" i="1" smtClean="0">
                          <a:latin typeface="Cambria Math"/>
                        </a:rPr>
                        <m:t>𝑅</m:t>
                      </m:r>
                    </m:e>
                    <m:sup>
                      <m:r>
                        <a:rPr lang="en-US" sz="1400" b="0" i="1" smtClean="0">
                          <a:latin typeface="Cambria Math"/>
                        </a:rPr>
                        <m:t>𝑛</m:t>
                      </m:r>
                    </m:sup>
                  </m:sSup>
                </m:oMath>
              </a14:m>
              <a:endParaRPr lang="ru-RU" sz="1400" baseline="-25000" dirty="0"/>
            </a:p>
          </dgm:t>
        </dgm:pt>
      </mc:Choice>
      <mc:Fallback xmlns="">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t> – hypothesis set, or the set of all classifiers considered by learning algorithm. This can be, for example, a set of all linear classifiers </a:t>
              </a:r>
              <a:r>
                <a:rPr lang="en-US" sz="1400" dirty="0" smtClean="0"/>
                <a:t>in </a:t>
              </a:r>
              <a:r>
                <a:rPr lang="en-US" sz="1400" b="0" i="0" smtClean="0">
                  <a:latin typeface="Cambria Math"/>
                </a:rPr>
                <a:t>𝑅^𝑛</a:t>
              </a:r>
              <a:endParaRPr lang="ru-RU" sz="1400" baseline="-25000" dirty="0"/>
            </a:p>
          </dgm:t>
        </dgm:pt>
      </mc:Fallback>
    </mc:AlternateConten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mc:AlternateContent xmlns:mc="http://schemas.openxmlformats.org/markup-compatibility/2006" xmlns:a14="http://schemas.microsoft.com/office/drawing/2010/main">
      <mc:Choice Requires="a14">
        <dgm:pt modelId="{A5181ED2-9BC0-4668-A8CB-D0F70ABF7920}">
          <dgm:prSet phldrT="[Текст]" custT="1"/>
          <dgm:spPr/>
          <dgm:t>
            <a:bodyPr/>
            <a:lstStyle/>
            <a:p>
              <a:pPr rtl="0"/>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 </m:t>
                  </m:r>
                </m:oMath>
              </a14:m>
              <a:r>
                <a:rPr lang="en-US" sz="1400" dirty="0" smtClean="0"/>
                <a:t>– unknown target function</a:t>
              </a:r>
              <a:endParaRPr lang="ru-RU" sz="1400" dirty="0"/>
            </a:p>
          </dgm:t>
        </dgm:pt>
      </mc:Choice>
      <mc:Fallback xmlns="">
        <dgm:pt modelId="{A5181ED2-9BC0-4668-A8CB-D0F70ABF7920}">
          <dgm:prSet phldrT="[Текст]" custT="1"/>
          <dgm:spPr/>
          <dgm:t>
            <a:bodyPr/>
            <a:lstStyle/>
            <a:p>
              <a:pPr rtl="0"/>
              <a:r>
                <a:rPr lang="en-US" sz="1400" i="0" dirty="0" smtClean="0">
                  <a:latin typeface="Cambria Math"/>
                </a:rPr>
                <a:t>𝑓(𝑥) </a:t>
              </a:r>
              <a:r>
                <a:rPr lang="en-US" sz="1400" dirty="0" smtClean="0"/>
                <a:t>– unknown target function</a:t>
              </a:r>
              <a:endParaRPr lang="ru-RU" sz="1400" dirty="0"/>
            </a:p>
          </dgm:t>
        </dgm:pt>
      </mc:Fallback>
    </mc:AlternateConten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mc:AlternateContent xmlns:mc="http://schemas.openxmlformats.org/markup-compatibility/2006" xmlns:a14="http://schemas.microsoft.com/office/drawing/2010/main">
      <mc:Choice Requires="a14">
        <dgm:pt modelId="{93D55988-1D09-457F-BCF9-F0B582C865C5}">
          <dgm:prSet phldrT="[Текст]" custT="1"/>
          <dgm:spPr/>
          <dgm:t>
            <a:bodyPr/>
            <a:lstStyle/>
            <a:p>
              <a:pPr rtl="0"/>
              <a14:m>
                <m:oMath xmlns:m="http://schemas.openxmlformats.org/officeDocument/2006/math">
                  <m:r>
                    <a:rPr lang="en-US" sz="1400" i="1" dirty="0" smtClean="0">
                      <a:latin typeface="Cambria Math"/>
                    </a:rPr>
                    <m:t>𝑔</m:t>
                  </m:r>
                  <m:r>
                    <a:rPr lang="en-US" sz="1400" i="1" dirty="0" smtClean="0">
                      <a:latin typeface="Cambria Math"/>
                    </a:rPr>
                    <m:t>(</m:t>
                  </m:r>
                  <m:r>
                    <a:rPr lang="en-US" sz="1400" i="1" dirty="0" smtClean="0">
                      <a:latin typeface="Cambria Math"/>
                    </a:rPr>
                    <m:t>𝑥</m:t>
                  </m:r>
                  <m:r>
                    <a:rPr lang="en-US" sz="1400" i="1" dirty="0" smtClean="0">
                      <a:latin typeface="Cambria Math"/>
                    </a:rPr>
                    <m:t>) </m:t>
                  </m:r>
                </m:oMath>
              </a14:m>
              <a:r>
                <a:rPr lang="en-US" sz="1400" dirty="0" smtClean="0"/>
                <a:t>– hypothesis that learning algorithm picks to approximate </a:t>
              </a:r>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m:t>
                  </m:r>
                </m:oMath>
              </a14:m>
              <a:endParaRPr lang="ru-RU" sz="1400" dirty="0"/>
            </a:p>
          </dgm:t>
        </dgm:pt>
      </mc:Choice>
      <mc:Fallback xmlns="">
        <dgm:pt modelId="{93D55988-1D09-457F-BCF9-F0B582C865C5}">
          <dgm:prSet phldrT="[Текст]" custT="1"/>
          <dgm:spPr/>
          <dgm:t>
            <a:bodyPr/>
            <a:lstStyle/>
            <a:p>
              <a:pPr rtl="0"/>
              <a:r>
                <a:rPr lang="en-US" sz="1400" i="0" dirty="0" smtClean="0">
                  <a:latin typeface="Cambria Math"/>
                </a:rPr>
                <a:t>𝑔(𝑥) </a:t>
              </a:r>
              <a:r>
                <a:rPr lang="en-US" sz="1400" dirty="0" smtClean="0"/>
                <a:t>– hypothesis that learning algorithm picks to approximate </a:t>
              </a:r>
              <a:r>
                <a:rPr lang="en-US" sz="1400" i="0" dirty="0" smtClean="0">
                  <a:latin typeface="Cambria Math"/>
                </a:rPr>
                <a:t>𝑓(𝑥)</a:t>
              </a:r>
              <a:endParaRPr lang="ru-RU" sz="1400" dirty="0"/>
            </a:p>
          </dgm:t>
        </dgm:pt>
      </mc:Fallback>
    </mc:AlternateContent>
    <dgm:pt modelId="{5CD40BB6-1BDE-4594-937C-E7D63266AC8C}" type="parTrans" cxnId="{DC87EE95-A9D0-41BF-9681-8A94CF18D4E9}">
      <dgm:prSet/>
      <dgm:spPr/>
      <dgm:t>
        <a:bodyPr/>
        <a:lstStyle/>
        <a:p>
          <a:endParaRPr lang="ru-RU" sz="1400"/>
        </a:p>
      </dgm:t>
    </dgm:pt>
    <dgm:pt modelId="{C77E8CA3-F14D-4089-9294-450BCCE5FC37}" type="sibTrans" cxnId="{DC87EE95-A9D0-41BF-9681-8A94CF18D4E9}">
      <dgm:prSet/>
      <dgm:spPr/>
      <dgm:t>
        <a:bodyPr/>
        <a:lstStyle/>
        <a:p>
          <a:endParaRPr lang="ru-RU" sz="1400"/>
        </a:p>
      </dgm:t>
    </dgm:pt>
    <mc:AlternateContent xmlns:mc="http://schemas.openxmlformats.org/markup-compatibility/2006" xmlns:a14="http://schemas.microsoft.com/office/drawing/2010/main">
      <mc:Choice Requires="a14">
        <dgm:pt modelId="{E47803C2-A449-4B26-83C2-78342214F13A}">
          <dgm:prSet phldrT="[Текст]" custT="1"/>
          <dgm:spPr/>
          <dgm:t>
            <a:bodyPr/>
            <a:lstStyle/>
            <a:p>
              <a:pPr rtl="0"/>
              <a14:m>
                <m:oMath xmlns:m="http://schemas.openxmlformats.org/officeDocument/2006/math">
                  <m:r>
                    <a:rPr lang="en-US" sz="1400" i="1" dirty="0" smtClean="0">
                      <a:latin typeface="Cambria Math"/>
                      <a:ea typeface="Cambria Math"/>
                    </a:rPr>
                    <m:t>𝜀</m:t>
                  </m:r>
                  <m:r>
                    <a:rPr lang="en-US" sz="1400" i="1" dirty="0" smtClean="0">
                      <a:latin typeface="Cambria Math"/>
                    </a:rPr>
                    <m:t>(</m:t>
                  </m:r>
                  <m:r>
                    <a:rPr lang="en-US" sz="1400" i="1" dirty="0" smtClean="0">
                      <a:latin typeface="Cambria Math"/>
                    </a:rPr>
                    <m:t>h</m:t>
                  </m:r>
                  <m:r>
                    <a:rPr lang="en-US" sz="1400" i="1" dirty="0" smtClean="0">
                      <a:latin typeface="Cambria Math"/>
                    </a:rPr>
                    <m:t>, </m:t>
                  </m:r>
                  <m:r>
                    <a:rPr lang="en-US" sz="1400" i="1" dirty="0" smtClean="0">
                      <a:latin typeface="Cambria Math"/>
                    </a:rPr>
                    <m:t>𝑓</m:t>
                  </m:r>
                  <m:r>
                    <a:rPr lang="en-US" sz="1400" i="1" dirty="0" smtClean="0">
                      <a:latin typeface="Cambria Math"/>
                    </a:rPr>
                    <m:t>) </m:t>
                  </m:r>
                </m:oMath>
              </a14:m>
              <a:r>
                <a:rPr lang="en-US" sz="1400" dirty="0" smtClean="0"/>
                <a:t>error measure that quantifies how well each hypothesis </a:t>
              </a:r>
              <a14:m>
                <m:oMath xmlns:m="http://schemas.openxmlformats.org/officeDocument/2006/math">
                  <m:r>
                    <a:rPr lang="en-US" sz="1400" i="1" dirty="0" smtClean="0">
                      <a:latin typeface="Cambria Math"/>
                    </a:rPr>
                    <m:t>𝑔</m:t>
                  </m:r>
                  <m:r>
                    <a:rPr lang="en-US" sz="1400" i="1" dirty="0" smtClean="0">
                      <a:latin typeface="Cambria Math"/>
                    </a:rPr>
                    <m:t>(</m:t>
                  </m:r>
                  <m:r>
                    <a:rPr lang="en-US" sz="1400" i="1" dirty="0" smtClean="0">
                      <a:latin typeface="Cambria Math"/>
                    </a:rPr>
                    <m:t>𝑥</m:t>
                  </m:r>
                </m:oMath>
              </a14:m>
              <a:r>
                <a:rPr lang="en-US" sz="1400" dirty="0" smtClean="0"/>
                <a:t>) approximates the target function f</a:t>
              </a:r>
              <a:endParaRPr lang="ru-RU" sz="1400" dirty="0"/>
            </a:p>
          </dgm:t>
        </dgm:pt>
      </mc:Choice>
      <mc:Fallback xmlns="">
        <dgm:pt modelId="{E47803C2-A449-4B26-83C2-78342214F13A}">
          <dgm:prSet phldrT="[Текст]" custT="1"/>
          <dgm:spPr/>
          <dgm:t>
            <a:bodyPr/>
            <a:lstStyle/>
            <a:p>
              <a:pPr rtl="0"/>
              <a:r>
                <a:rPr lang="en-US" sz="1400" i="0" dirty="0" smtClean="0">
                  <a:latin typeface="Cambria Math"/>
                  <a:ea typeface="Cambria Math"/>
                </a:rPr>
                <a:t>𝜀</a:t>
              </a:r>
              <a:r>
                <a:rPr lang="en-US" sz="1400" i="0" dirty="0" smtClean="0">
                  <a:latin typeface="Cambria Math"/>
                </a:rPr>
                <a:t>(ℎ</a:t>
              </a:r>
              <a:r>
                <a:rPr lang="en-US" sz="1400" i="0" dirty="0" smtClean="0">
                  <a:latin typeface="Cambria Math"/>
                </a:rPr>
                <a:t>, 𝑓) </a:t>
              </a:r>
              <a:r>
                <a:rPr lang="en-US" sz="1400" dirty="0" smtClean="0"/>
                <a:t>error measure that quantifies how well each hypothesis </a:t>
              </a:r>
              <a:r>
                <a:rPr lang="en-US" sz="1400" i="0" dirty="0" smtClean="0">
                  <a:latin typeface="Cambria Math"/>
                </a:rPr>
                <a:t>𝑔(𝑥</a:t>
              </a:r>
              <a:r>
                <a:rPr lang="en-US" sz="1400" dirty="0" smtClean="0"/>
                <a:t>) approximates the target function f</a:t>
              </a:r>
              <a:endParaRPr lang="ru-RU" sz="1400" dirty="0"/>
            </a:p>
          </dgm:t>
        </dgm:pt>
      </mc:Fallback>
    </mc:AlternateConten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mc:AlternateContent xmlns:mc="http://schemas.openxmlformats.org/markup-compatibility/2006" xmlns:a14="http://schemas.microsoft.com/office/drawing/2010/main">
      <mc:Choice Requires="a14">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14:m>
                <m:oMath xmlns:m="http://schemas.openxmlformats.org/officeDocument/2006/math">
                  <m:r>
                    <a:rPr lang="en-US" sz="1400" i="1" dirty="0" smtClean="0">
                      <a:latin typeface="Cambria Math"/>
                    </a:rPr>
                    <m:t>𝑔</m:t>
                  </m:r>
                  <m:r>
                    <a:rPr lang="en-US" sz="1400" i="1" dirty="0" smtClean="0">
                      <a:latin typeface="Cambria Math"/>
                    </a:rPr>
                    <m:t>: </m:t>
                  </m:r>
                  <m:r>
                    <a:rPr lang="en-US" sz="1400" i="1" dirty="0" smtClean="0">
                      <a:latin typeface="Cambria Math"/>
                    </a:rPr>
                    <m:t>𝑋</m:t>
                  </m:r>
                  <m:r>
                    <a:rPr lang="en-US" sz="1400" i="1" dirty="0" smtClean="0">
                      <a:latin typeface="Cambria Math"/>
                    </a:rPr>
                    <m:t>→</m:t>
                  </m:r>
                  <m:r>
                    <a:rPr lang="en-US" sz="1400" i="1" dirty="0" smtClean="0">
                      <a:latin typeface="Cambria Math"/>
                    </a:rPr>
                    <m:t>𝑌</m:t>
                  </m:r>
                  <m:r>
                    <a:rPr lang="en-US" sz="1400" i="1" dirty="0" smtClean="0">
                      <a:latin typeface="Cambria Math"/>
                    </a:rPr>
                    <m:t> </m:t>
                  </m:r>
                </m:oMath>
              </a14:m>
              <a:r>
                <a:rPr lang="en-US" sz="1400" dirty="0" smtClean="0"/>
                <a:t>that approximates </a:t>
              </a:r>
              <a14:m>
                <m:oMath xmlns:m="http://schemas.openxmlformats.org/officeDocument/2006/math">
                  <m:r>
                    <a:rPr lang="en-US" sz="1400" i="1" dirty="0" smtClean="0">
                      <a:latin typeface="Cambria Math"/>
                    </a:rPr>
                    <m:t>𝑓</m:t>
                  </m:r>
                </m:oMath>
              </a14:m>
              <a:r>
                <a:rPr lang="en-US" sz="1400" dirty="0" smtClean="0"/>
                <a:t>.</a:t>
              </a:r>
              <a:endParaRPr lang="ru-RU" sz="1400" dirty="0"/>
            </a:p>
          </dgm:t>
        </dgm:pt>
      </mc:Choice>
      <mc:Fallback xmlns="">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r>
                <a:rPr lang="en-US" sz="1400" i="0" dirty="0" smtClean="0">
                  <a:latin typeface="Cambria Math"/>
                </a:rPr>
                <a:t>𝑔: 𝑋→𝑌 </a:t>
              </a:r>
              <a:r>
                <a:rPr lang="en-US" sz="1400" dirty="0" smtClean="0"/>
                <a:t>that approximates </a:t>
              </a:r>
              <a:r>
                <a:rPr lang="en-US" sz="1400" i="0" dirty="0" smtClean="0">
                  <a:latin typeface="Cambria Math"/>
                </a:rPr>
                <a:t>𝑓</a:t>
              </a:r>
              <a:r>
                <a:rPr lang="en-US" sz="1400" dirty="0" smtClean="0"/>
                <a:t>.</a:t>
              </a:r>
              <a:endParaRPr lang="ru-RU" sz="1400" dirty="0"/>
            </a:p>
          </dgm:t>
        </dgm:pt>
      </mc:Fallback>
    </mc:AlternateConten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dgm:pt modelId="{29EC5F52-F0A6-453F-B951-52F4575E4C7D}">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dgm:pt modelId="{82BD98E1-DE5A-4EB6-A174-19290A4F5A62}">
      <dgm:prSet phldrT="[Текст]" custT="1"/>
      <dgm:spPr>
        <a:blipFill rotWithShape="1">
          <a:blip xmlns:r="http://schemas.openxmlformats.org/officeDocument/2006/relationships" r:embed="rId2"/>
          <a:stretch>
            <a:fillRect/>
          </a:stretch>
        </a:blipFill>
      </dgm:spPr>
      <dgm:t>
        <a:bodyPr/>
        <a:lstStyle/>
        <a:p>
          <a:r>
            <a:rPr lang="ru-RU">
              <a:noFill/>
            </a:rPr>
            <a:t> </a:t>
          </a:r>
        </a:p>
      </dgm:t>
    </dgm:p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dgm:pt modelId="{A5181ED2-9BC0-4668-A8CB-D0F70ABF7920}">
      <dgm:prSet phldrT="[Текст]" custT="1"/>
      <dgm:spPr>
        <a:blipFill rotWithShape="1">
          <a:blip xmlns:r="http://schemas.openxmlformats.org/officeDocument/2006/relationships" r:embed="rId3"/>
          <a:stretch>
            <a:fillRect/>
          </a:stretch>
        </a:blipFill>
      </dgm:spPr>
      <dgm:t>
        <a:bodyPr/>
        <a:lstStyle/>
        <a:p>
          <a:r>
            <a:rPr lang="ru-RU">
              <a:noFill/>
            </a:rPr>
            <a:t> </a:t>
          </a:r>
        </a:p>
      </dgm:t>
    </dgm:p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dgm:pt modelId="{93D55988-1D09-457F-BCF9-F0B582C865C5}">
      <dgm:prSet phldrT="[Текст]" custT="1"/>
      <dgm:spPr>
        <a:blipFill rotWithShape="1">
          <a:blip xmlns:r="http://schemas.openxmlformats.org/officeDocument/2006/relationships" r:embed="rId4"/>
          <a:stretch>
            <a:fillRect/>
          </a:stretch>
        </a:blipFill>
      </dgm:spPr>
      <dgm:t>
        <a:bodyPr/>
        <a:lstStyle/>
        <a:p>
          <a:r>
            <a:rPr lang="ru-RU">
              <a:noFill/>
            </a:rPr>
            <a:t> </a:t>
          </a:r>
        </a:p>
      </dgm:t>
    </dgm:pt>
    <dgm:pt modelId="{5CD40BB6-1BDE-4594-937C-E7D63266AC8C}" type="parTrans" cxnId="{DC87EE95-A9D0-41BF-9681-8A94CF18D4E9}">
      <dgm:prSet/>
      <dgm:spPr/>
      <dgm:t>
        <a:bodyPr/>
        <a:lstStyle/>
        <a:p>
          <a:endParaRPr lang="ru-RU" sz="1400"/>
        </a:p>
      </dgm:t>
    </dgm:pt>
    <dgm:pt modelId="{C77E8CA3-F14D-4089-9294-450BCCE5FC37}" type="sibTrans" cxnId="{DC87EE95-A9D0-41BF-9681-8A94CF18D4E9}">
      <dgm:prSet/>
      <dgm:spPr/>
      <dgm:t>
        <a:bodyPr/>
        <a:lstStyle/>
        <a:p>
          <a:endParaRPr lang="ru-RU" sz="1400"/>
        </a:p>
      </dgm:t>
    </dgm:pt>
    <dgm:pt modelId="{E47803C2-A449-4B26-83C2-78342214F13A}">
      <dgm:prSet phldrT="[Текст]" custT="1"/>
      <dgm:spPr>
        <a:blipFill rotWithShape="1">
          <a:blip xmlns:r="http://schemas.openxmlformats.org/officeDocument/2006/relationships" r:embed="rId5"/>
          <a:stretch>
            <a:fillRect/>
          </a:stretch>
        </a:blipFill>
      </dgm:spPr>
      <dgm:t>
        <a:bodyPr/>
        <a:lstStyle/>
        <a:p>
          <a:r>
            <a:rPr lang="ru-RU">
              <a:noFill/>
            </a:rPr>
            <a:t> </a:t>
          </a:r>
        </a:p>
      </dgm:t>
    </dgm:p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dgm:pt modelId="{3B2613A7-2CDD-4E1B-9340-1C17783DB479}">
      <dgm:prSet custT="1"/>
      <dgm:spPr>
        <a:blipFill rotWithShape="1">
          <a:blip xmlns:r="http://schemas.openxmlformats.org/officeDocument/2006/relationships" r:embed="rId6"/>
          <a:stretch>
            <a:fillRect/>
          </a:stretch>
        </a:blipFill>
      </dgm:spPr>
      <dgm:t>
        <a:bodyPr/>
        <a:lstStyle/>
        <a:p>
          <a:r>
            <a:rPr lang="ru-RU">
              <a:noFill/>
            </a:rPr>
            <a:t> </a:t>
          </a:r>
        </a:p>
      </dgm:t>
    </dgm:p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mc:AlternateContent xmlns:mc="http://schemas.openxmlformats.org/markup-compatibility/2006" xmlns:a14="http://schemas.microsoft.com/office/drawing/2010/main">
      <mc:Choice Requires="a14">
        <dgm:pt modelId="{587350B9-BEC6-4799-94CF-8214FF686B73}">
          <dgm:prSet phldrT="[Текст]" custT="1"/>
          <dgm:spPr/>
          <dgm:t>
            <a:bodyPr/>
            <a:lstStyle/>
            <a:p>
              <a:r>
                <a:rPr lang="en-US" sz="1600" dirty="0" smtClean="0"/>
                <a:t>Unknown input distribution</a:t>
              </a:r>
            </a:p>
            <a:p>
              <a:pPr/>
              <a14:m>
                <m:oMathPara xmlns:m="http://schemas.openxmlformats.org/officeDocument/2006/math">
                  <m:oMathParaPr>
                    <m:jc m:val="centerGroup"/>
                  </m:oMathParaPr>
                  <m:oMath xmlns:m="http://schemas.openxmlformats.org/officeDocument/2006/math">
                    <m:r>
                      <a:rPr lang="en-US" sz="1600" i="1" dirty="0" smtClean="0">
                        <a:latin typeface="Cambria Math"/>
                      </a:rPr>
                      <m:t>𝑃</m:t>
                    </m:r>
                    <m:r>
                      <a:rPr lang="en-US" sz="1600" i="1" dirty="0" smtClean="0">
                        <a:latin typeface="Cambria Math"/>
                      </a:rPr>
                      <m:t>(</m:t>
                    </m:r>
                    <m:r>
                      <a:rPr lang="en-US" sz="1600" i="1" dirty="0" smtClean="0">
                        <a:latin typeface="Cambria Math"/>
                      </a:rPr>
                      <m:t>𝑋</m:t>
                    </m:r>
                    <m:r>
                      <a:rPr lang="en-US" sz="1600" i="1" dirty="0" smtClean="0">
                        <a:latin typeface="Cambria Math"/>
                      </a:rPr>
                      <m:t>)</m:t>
                    </m:r>
                  </m:oMath>
                </m:oMathPara>
              </a14:m>
              <a:endParaRPr lang="ru-RU" sz="1600" dirty="0"/>
            </a:p>
          </dgm:t>
        </dgm:pt>
      </mc:Choice>
      <mc:Fallback xmlns="">
        <dgm:pt modelId="{587350B9-BEC6-4799-94CF-8214FF686B73}">
          <dgm:prSet phldrT="[Текст]" custT="1"/>
          <dgm:spPr/>
          <dgm:t>
            <a:bodyPr/>
            <a:lstStyle/>
            <a:p>
              <a:r>
                <a:rPr lang="en-US" sz="1600" dirty="0" smtClean="0"/>
                <a:t>Unknown input distribution</a:t>
              </a:r>
            </a:p>
            <a:p>
              <a:r>
                <a:rPr lang="en-US" sz="1600" i="0" dirty="0" smtClean="0">
                  <a:latin typeface="Cambria Math"/>
                </a:rPr>
                <a:t>𝑃(𝑋)</a:t>
              </a:r>
              <a:endParaRPr lang="ru-RU" sz="1600" dirty="0"/>
            </a:p>
          </dgm:t>
        </dgm:pt>
      </mc:Fallback>
    </mc:AlternateConten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mc:AlternateContent xmlns:mc="http://schemas.openxmlformats.org/markup-compatibility/2006" xmlns:a14="http://schemas.microsoft.com/office/drawing/2010/main">
      <mc:Choice Requires="a14">
        <dgm:pt modelId="{0D6A1BB6-8775-40AF-9B0A-BBEA23E494CF}">
          <dgm:prSet custT="1"/>
          <dgm:spPr/>
          <dgm:t>
            <a:bodyPr/>
            <a:lstStyle/>
            <a:p>
              <a:r>
                <a:rPr lang="en-US" sz="1400" dirty="0" smtClean="0">
                  <a:solidFill>
                    <a:srgbClr val="C00000"/>
                  </a:solidFill>
                </a:rPr>
                <a:t>Unknown target distribution </a:t>
              </a:r>
              <a14:m>
                <m:oMath xmlns:m="http://schemas.openxmlformats.org/officeDocument/2006/math">
                  <m:r>
                    <a:rPr lang="en-US" sz="1400" i="1" dirty="0" smtClean="0">
                      <a:solidFill>
                        <a:srgbClr val="C00000"/>
                      </a:solidFill>
                      <a:latin typeface="Cambria Math"/>
                    </a:rPr>
                    <m:t>𝑃</m:t>
                  </m:r>
                  <m:r>
                    <a:rPr lang="en-US" sz="1400" i="1" dirty="0" smtClean="0">
                      <a:solidFill>
                        <a:srgbClr val="C00000"/>
                      </a:solidFill>
                      <a:latin typeface="Cambria Math"/>
                    </a:rPr>
                    <m:t>(</m:t>
                  </m:r>
                  <m:r>
                    <a:rPr lang="en-US" sz="1400" i="1" dirty="0" smtClean="0">
                      <a:solidFill>
                        <a:srgbClr val="C00000"/>
                      </a:solidFill>
                      <a:latin typeface="Cambria Math"/>
                    </a:rPr>
                    <m:t>𝑦</m:t>
                  </m:r>
                  <m:r>
                    <a:rPr lang="en-US" sz="1400" i="1" dirty="0" smtClean="0">
                      <a:solidFill>
                        <a:srgbClr val="C00000"/>
                      </a:solidFill>
                      <a:latin typeface="Cambria Math"/>
                    </a:rPr>
                    <m:t>|</m:t>
                  </m:r>
                  <m:r>
                    <a:rPr lang="en-US" sz="1400" i="1" dirty="0" smtClean="0">
                      <a:solidFill>
                        <a:srgbClr val="C00000"/>
                      </a:solidFill>
                      <a:latin typeface="Cambria Math"/>
                    </a:rPr>
                    <m:t>𝑋</m:t>
                  </m:r>
                  <m:r>
                    <a:rPr lang="en-US" sz="1400" i="1" dirty="0" smtClean="0">
                      <a:solidFill>
                        <a:srgbClr val="C00000"/>
                      </a:solidFill>
                      <a:latin typeface="Cambria Math"/>
                    </a:rPr>
                    <m:t>)</m:t>
                  </m:r>
                </m:oMath>
              </a14:m>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Choice>
      <mc:Fallback xmlns="">
        <dgm:pt modelId="{0D6A1BB6-8775-40AF-9B0A-BBEA23E494CF}">
          <dgm:prSet custT="1"/>
          <dgm:spPr/>
          <dgm:t>
            <a:bodyPr/>
            <a:lstStyle/>
            <a:p>
              <a:r>
                <a:rPr lang="en-US" sz="1400" dirty="0" smtClean="0">
                  <a:solidFill>
                    <a:srgbClr val="C00000"/>
                  </a:solidFill>
                </a:rPr>
                <a:t>Unknown target distribution </a:t>
              </a:r>
              <a:r>
                <a:rPr lang="en-US" sz="1400" i="0" dirty="0" smtClean="0">
                  <a:solidFill>
                    <a:srgbClr val="C00000"/>
                  </a:solidFill>
                  <a:latin typeface="Cambria Math"/>
                </a:rPr>
                <a:t>𝑃(𝑦|𝑋)</a:t>
              </a:r>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Fallback>
    </mc:AlternateContent>
    <dgm:pt modelId="{3E789D25-7203-4D43-BA16-2EF53C5B3FF9}" type="parTrans" cxnId="{65584EFB-12B3-4CB8-BCD6-2E8FEAD0947A}">
      <dgm:prSet/>
      <dgm:spPr/>
      <dgm:t>
        <a:bodyPr/>
        <a:lstStyle/>
        <a:p>
          <a:endParaRPr lang="ru-RU"/>
        </a:p>
      </dgm:t>
    </dgm:pt>
    <dgm:pt modelId="{4D1E1044-8E60-4E35-84E6-E1ED413C1030}" type="sibTrans" cxnId="{65584EFB-12B3-4CB8-BCD6-2E8FEAD0947A}">
      <dgm:prSet custT="1"/>
      <dgm:spPr/>
      <dgm:t>
        <a:bodyPr/>
        <a:lstStyle/>
        <a:p>
          <a:pPr algn="ctr"/>
          <a:r>
            <a:rPr lang="en-US" sz="2400" dirty="0" smtClean="0"/>
            <a:t>Final Hypothesis</a:t>
          </a:r>
        </a:p>
        <a:p>
          <a:pPr algn="ctr"/>
          <a:r>
            <a:rPr lang="en-US" sz="2400" dirty="0" smtClean="0">
              <a:solidFill>
                <a:srgbClr val="002060"/>
              </a:solidFill>
              <a:latin typeface="Monotype Corsiva" panose="03010101010201010101" pitchFamily="66" charset="0"/>
            </a:rPr>
            <a:t>g: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mc:AlternateContent xmlns:mc="http://schemas.openxmlformats.org/markup-compatibility/2006" xmlns:a14="http://schemas.microsoft.com/office/drawing/2010/main">
      <mc:Choice Requires="a14">
        <dgm:pt modelId="{9B224CC0-0ED0-4442-984D-0D8A1FB3E5BA}">
          <dgm:prSet custT="1"/>
          <dgm:spPr/>
          <dgm:t>
            <a:bodyPr/>
            <a:lstStyle/>
            <a:p>
              <a:r>
                <a:rPr lang="en-US" sz="1600" b="0" dirty="0" smtClean="0"/>
                <a:t>Training examples</a:t>
              </a:r>
              <a:endParaRPr lang="ru-RU" sz="1600" b="0" dirty="0" smtClean="0"/>
            </a:p>
            <a:p>
              <a:pPr/>
              <a14:m>
                <m:oMathPara xmlns:m="http://schemas.openxmlformats.org/officeDocument/2006/math">
                  <m:oMathParaPr>
                    <m:jc m:val="centerGroup"/>
                  </m:oMathParaPr>
                  <m:oMath xmlns:m="http://schemas.openxmlformats.org/officeDocument/2006/math">
                    <m:r>
                      <a:rPr lang="ru-RU" sz="1800" b="0" i="1"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1,</m:t>
                    </m:r>
                    <m:r>
                      <a:rPr lang="en-US" sz="1800" b="0" i="1" dirty="0" smtClean="0">
                        <a:solidFill>
                          <a:srgbClr val="002060"/>
                        </a:solidFill>
                        <a:latin typeface="Cambria Math"/>
                      </a:rPr>
                      <m:t>𝑦</m:t>
                    </m:r>
                    <m:r>
                      <a:rPr lang="en-US" sz="1800" b="0" i="1" baseline="-25000" dirty="0" smtClean="0">
                        <a:solidFill>
                          <a:srgbClr val="002060"/>
                        </a:solidFill>
                        <a:latin typeface="Cambria Math"/>
                      </a:rPr>
                      <m:t>1</m:t>
                    </m:r>
                    <m:r>
                      <a:rPr lang="en-US" sz="1800" b="0" i="1" baseline="0"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𝑛</m:t>
                    </m:r>
                    <m:r>
                      <a:rPr lang="en-US" sz="1800" b="0" i="1" baseline="-25000" dirty="0" smtClean="0">
                        <a:solidFill>
                          <a:srgbClr val="002060"/>
                        </a:solidFill>
                        <a:latin typeface="Cambria Math"/>
                      </a:rPr>
                      <m:t>,</m:t>
                    </m:r>
                    <m:r>
                      <a:rPr lang="en-US" sz="1800" b="0" i="1" dirty="0" smtClean="0">
                        <a:solidFill>
                          <a:srgbClr val="002060"/>
                        </a:solidFill>
                        <a:latin typeface="Cambria Math"/>
                      </a:rPr>
                      <m:t>𝑦</m:t>
                    </m:r>
                    <m:r>
                      <a:rPr lang="en-US" sz="1800" b="0" i="1" baseline="-25000" dirty="0" smtClean="0">
                        <a:solidFill>
                          <a:srgbClr val="002060"/>
                        </a:solidFill>
                        <a:latin typeface="Cambria Math"/>
                      </a:rPr>
                      <m:t>𝑛</m:t>
                    </m:r>
                    <m:r>
                      <a:rPr lang="ru-RU" sz="1800" b="0" i="1" dirty="0" smtClean="0">
                        <a:solidFill>
                          <a:srgbClr val="002060"/>
                        </a:solidFill>
                        <a:latin typeface="Cambria Math"/>
                      </a:rPr>
                      <m:t>)</m:t>
                    </m:r>
                  </m:oMath>
                </m:oMathPara>
              </a14:m>
              <a:endParaRPr lang="ru-RU" sz="1800" b="0" dirty="0">
                <a:solidFill>
                  <a:srgbClr val="002060"/>
                </a:solidFill>
              </a:endParaRPr>
            </a:p>
          </dgm:t>
        </dgm:pt>
      </mc:Choice>
      <mc:Fallback xmlns="">
        <dgm:pt modelId="{9B224CC0-0ED0-4442-984D-0D8A1FB3E5BA}">
          <dgm:prSet custT="1"/>
          <dgm:spPr/>
          <dgm:t>
            <a:bodyPr/>
            <a:lstStyle/>
            <a:p>
              <a:r>
                <a:rPr lang="en-US" sz="1600" b="0" dirty="0" smtClean="0"/>
                <a:t>Training examples</a:t>
              </a:r>
              <a:endParaRPr lang="ru-RU" sz="1600" b="0" dirty="0" smtClean="0"/>
            </a:p>
            <a:p>
              <a:r>
                <a:rPr lang="ru-RU" sz="1800" b="0" i="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1,</a:t>
              </a:r>
              <a:r>
                <a:rPr lang="en-US" sz="1800" b="0" i="0" dirty="0" smtClean="0">
                  <a:solidFill>
                    <a:srgbClr val="002060"/>
                  </a:solidFill>
                  <a:latin typeface="Cambria Math"/>
                </a:rPr>
                <a:t>𝑦</a:t>
              </a:r>
              <a:r>
                <a:rPr lang="en-US" sz="1800" b="0" i="0" baseline="-25000" dirty="0" smtClean="0">
                  <a:solidFill>
                    <a:srgbClr val="002060"/>
                  </a:solidFill>
                  <a:latin typeface="Cambria Math"/>
                </a:rPr>
                <a:t>1</a:t>
              </a:r>
              <a:r>
                <a:rPr lang="en-US" sz="1800" b="0" i="0" baseline="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𝑛,</a:t>
              </a:r>
              <a:r>
                <a:rPr lang="en-US" sz="1800" b="0" i="0" dirty="0" smtClean="0">
                  <a:solidFill>
                    <a:srgbClr val="002060"/>
                  </a:solidFill>
                  <a:latin typeface="Cambria Math"/>
                </a:rPr>
                <a:t>𝑦</a:t>
              </a:r>
              <a:r>
                <a:rPr lang="en-US" sz="1800" b="0" i="0" baseline="-25000" dirty="0" smtClean="0">
                  <a:solidFill>
                    <a:srgbClr val="002060"/>
                  </a:solidFill>
                  <a:latin typeface="Cambria Math"/>
                </a:rPr>
                <a:t>𝑛</a:t>
              </a:r>
              <a:r>
                <a:rPr lang="ru-RU" sz="1800" b="0" i="0" dirty="0" smtClean="0">
                  <a:solidFill>
                    <a:srgbClr val="002060"/>
                  </a:solidFill>
                  <a:latin typeface="Cambria Math"/>
                </a:rPr>
                <a:t>)</a:t>
              </a:r>
              <a:endParaRPr lang="ru-RU" sz="1800" b="0" dirty="0">
                <a:solidFill>
                  <a:srgbClr val="002060"/>
                </a:solidFill>
              </a:endParaRPr>
            </a:p>
          </dgm:t>
        </dgm:pt>
      </mc:Fallback>
    </mc:AlternateContent>
    <dgm:pt modelId="{18003754-9B36-4AC5-A020-1D81F718B52B}" type="parTrans" cxnId="{AB300AC8-244A-4168-A567-DCAB900B57B8}">
      <dgm:prSet/>
      <dgm:spPr/>
      <dgm:t>
        <a:bodyPr/>
        <a:lstStyle/>
        <a:p>
          <a:endParaRPr lang="ru-RU"/>
        </a:p>
      </dgm:t>
    </dgm:pt>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a:t>
          </a:r>
          <a:endParaRPr lang="ru-RU" dirty="0">
            <a:solidFill>
              <a:srgbClr val="002060"/>
            </a:solidFill>
            <a:latin typeface="Monotype Corsiva" panose="03010101010201010101" pitchFamily="66" charset="0"/>
            <a:ea typeface="Cambria Math" panose="02040503050406030204" pitchFamily="18" charset="0"/>
          </a:endParaRPr>
        </a:p>
      </dgm:t>
    </dgm:p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dgm:pt modelId="{587350B9-BEC6-4799-94CF-8214FF686B73}">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dgm:pt modelId="{0D6A1BB6-8775-40AF-9B0A-BBEA23E494CF}">
      <dgm:prSet custT="1"/>
      <dgm:spPr>
        <a:blipFill rotWithShape="1">
          <a:blip xmlns:r="http://schemas.openxmlformats.org/officeDocument/2006/relationships" r:embed="rId2"/>
          <a:stretch>
            <a:fillRect/>
          </a:stretch>
        </a:blipFill>
      </dgm:spPr>
      <dgm:t>
        <a:bodyPr/>
        <a:lstStyle/>
        <a:p>
          <a:r>
            <a:rPr lang="ru-RU">
              <a:noFill/>
            </a:rPr>
            <a:t> </a:t>
          </a:r>
        </a:p>
      </dgm:t>
    </dgm:pt>
    <dgm:pt modelId="{3E789D25-7203-4D43-BA16-2EF53C5B3FF9}" type="parTrans" cxnId="{65584EFB-12B3-4CB8-BCD6-2E8FEAD0947A}">
      <dgm:prSet/>
      <dgm:spPr/>
      <dgm:t>
        <a:bodyPr/>
        <a:lstStyle/>
        <a:p>
          <a:endParaRPr lang="ru-RU"/>
        </a:p>
      </dgm:t>
    </dgm:pt>
    <dgm:pt modelId="{4D1E1044-8E60-4E35-84E6-E1ED413C1030}" type="sibTrans" cxnId="{65584EFB-12B3-4CB8-BCD6-2E8FEAD0947A}">
      <dgm:prSet custT="1"/>
      <dgm:spPr/>
      <dgm:t>
        <a:bodyPr/>
        <a:lstStyle/>
        <a:p>
          <a:pPr algn="ctr"/>
          <a:r>
            <a:rPr lang="en-US" sz="2400" dirty="0" smtClean="0"/>
            <a:t>Final Hypothesis</a:t>
          </a:r>
        </a:p>
        <a:p>
          <a:pPr algn="ctr"/>
          <a:r>
            <a:rPr lang="en-US" sz="2400" dirty="0" smtClean="0">
              <a:solidFill>
                <a:srgbClr val="002060"/>
              </a:solidFill>
              <a:latin typeface="Monotype Corsiva" panose="03010101010201010101" pitchFamily="66" charset="0"/>
            </a:rPr>
            <a:t>g: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dgm:pt modelId="{9B224CC0-0ED0-4442-984D-0D8A1FB3E5BA}">
      <dgm:prSet custT="1"/>
      <dgm:spPr>
        <a:blipFill rotWithShape="1">
          <a:blip xmlns:r="http://schemas.openxmlformats.org/officeDocument/2006/relationships" r:embed="rId3"/>
          <a:stretch>
            <a:fillRect/>
          </a:stretch>
        </a:blipFill>
      </dgm:spPr>
      <dgm:t>
        <a:bodyPr/>
        <a:lstStyle/>
        <a:p>
          <a:r>
            <a:rPr lang="ru-RU">
              <a:noFill/>
            </a:rPr>
            <a:t> </a:t>
          </a:r>
        </a:p>
      </dgm:t>
    </dgm:pt>
    <dgm:pt modelId="{18003754-9B36-4AC5-A020-1D81F718B52B}" type="parTrans" cxnId="{AB300AC8-244A-4168-A567-DCAB900B57B8}">
      <dgm:prSet/>
      <dgm:spPr/>
      <dgm:t>
        <a:bodyPr/>
        <a:lstStyle/>
        <a:p>
          <a:endParaRPr lang="ru-RU"/>
        </a:p>
      </dgm:t>
    </dgm:pt>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a:t>
          </a:r>
          <a:endParaRPr lang="ru-RU" dirty="0">
            <a:solidFill>
              <a:srgbClr val="002060"/>
            </a:solidFill>
            <a:latin typeface="Monotype Corsiva" panose="03010101010201010101" pitchFamily="66" charset="0"/>
            <a:ea typeface="Cambria Math" panose="02040503050406030204" pitchFamily="18" charset="0"/>
          </a:endParaRPr>
        </a:p>
      </dgm:t>
    </dgm:p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E11073-C2CB-4D8E-B12A-169F3A4CA8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28E636D4-7D2C-4FE2-B95E-D590A654FA70}">
      <dgm:prSet custT="1"/>
      <dgm:spPr>
        <a:solidFill>
          <a:schemeClr val="accent6"/>
        </a:solidFill>
        <a:ln>
          <a:solidFill>
            <a:srgbClr val="416464"/>
          </a:solidFill>
        </a:ln>
      </dgm:spPr>
      <dgm:t>
        <a:bodyPr/>
        <a:lstStyle/>
        <a:p>
          <a:pPr algn="ctr" rtl="0"/>
          <a:r>
            <a:rPr lang="en-US" sz="2400" b="1" dirty="0" smtClean="0"/>
            <a:t>The assumption of training and testing on the same distribution is the most important in a set of assumptions under which numerous results on learning theory were proved.</a:t>
          </a:r>
          <a:endParaRPr lang="ru-RU" sz="2400" dirty="0"/>
        </a:p>
      </dgm:t>
    </dgm:pt>
    <dgm:pt modelId="{9E76C70B-D061-4FBE-941B-ECC6BAF6B7DD}" type="parTrans" cxnId="{D7726EE6-6C21-4572-82B2-0AFFA3C0181B}">
      <dgm:prSet/>
      <dgm:spPr/>
      <dgm:t>
        <a:bodyPr/>
        <a:lstStyle/>
        <a:p>
          <a:endParaRPr lang="ru-RU"/>
        </a:p>
      </dgm:t>
    </dgm:pt>
    <dgm:pt modelId="{6FCC6F2D-A74C-47D8-A731-0E9B3F111E83}" type="sibTrans" cxnId="{D7726EE6-6C21-4572-82B2-0AFFA3C0181B}">
      <dgm:prSet/>
      <dgm:spPr/>
      <dgm:t>
        <a:bodyPr/>
        <a:lstStyle/>
        <a:p>
          <a:endParaRPr lang="ru-RU"/>
        </a:p>
      </dgm:t>
    </dgm:pt>
    <dgm:pt modelId="{BC95BE43-5A97-4F73-841F-E062C51EB964}" type="pres">
      <dgm:prSet presAssocID="{78E11073-C2CB-4D8E-B12A-169F3A4CA8E9}" presName="linear" presStyleCnt="0">
        <dgm:presLayoutVars>
          <dgm:animLvl val="lvl"/>
          <dgm:resizeHandles val="exact"/>
        </dgm:presLayoutVars>
      </dgm:prSet>
      <dgm:spPr/>
      <dgm:t>
        <a:bodyPr/>
        <a:lstStyle/>
        <a:p>
          <a:endParaRPr lang="ru-RU"/>
        </a:p>
      </dgm:t>
    </dgm:pt>
    <dgm:pt modelId="{F68F0AAC-AEE4-43C8-BB71-22B9F8AB8CAD}" type="pres">
      <dgm:prSet presAssocID="{28E636D4-7D2C-4FE2-B95E-D590A654FA70}" presName="parentText" presStyleLbl="node1" presStyleIdx="0" presStyleCnt="1" custLinFactNeighborY="-646">
        <dgm:presLayoutVars>
          <dgm:chMax val="0"/>
          <dgm:bulletEnabled val="1"/>
        </dgm:presLayoutVars>
      </dgm:prSet>
      <dgm:spPr/>
      <dgm:t>
        <a:bodyPr/>
        <a:lstStyle/>
        <a:p>
          <a:endParaRPr lang="ru-RU"/>
        </a:p>
      </dgm:t>
    </dgm:pt>
  </dgm:ptLst>
  <dgm:cxnLst>
    <dgm:cxn modelId="{D7726EE6-6C21-4572-82B2-0AFFA3C0181B}" srcId="{78E11073-C2CB-4D8E-B12A-169F3A4CA8E9}" destId="{28E636D4-7D2C-4FE2-B95E-D590A654FA70}" srcOrd="0" destOrd="0" parTransId="{9E76C70B-D061-4FBE-941B-ECC6BAF6B7DD}" sibTransId="{6FCC6F2D-A74C-47D8-A731-0E9B3F111E83}"/>
    <dgm:cxn modelId="{28A98793-27C9-46C9-96F6-120A716CA815}" type="presOf" srcId="{78E11073-C2CB-4D8E-B12A-169F3A4CA8E9}" destId="{BC95BE43-5A97-4F73-841F-E062C51EB964}" srcOrd="0" destOrd="0" presId="urn:microsoft.com/office/officeart/2005/8/layout/vList2"/>
    <dgm:cxn modelId="{79FF5B78-F517-4937-A529-8D96420BF984}" type="presOf" srcId="{28E636D4-7D2C-4FE2-B95E-D590A654FA70}" destId="{F68F0AAC-AEE4-43C8-BB71-22B9F8AB8CAD}" srcOrd="0" destOrd="0" presId="urn:microsoft.com/office/officeart/2005/8/layout/vList2"/>
    <dgm:cxn modelId="{FD95EB89-F15F-4ABE-A304-B6401D5C6DD4}" type="presParOf" srcId="{BC95BE43-5A97-4F73-841F-E062C51EB964}" destId="{F68F0AAC-AEE4-43C8-BB71-22B9F8AB8CA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23D489-2E81-4721-9CD3-9A7A25B6FF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AF7ADE16-4B90-4165-8FB4-388698998098}">
      <dgm:prSet phldrT="[Текст]" custT="1"/>
      <dgm:spPr>
        <a:solidFill>
          <a:srgbClr val="FF0000"/>
        </a:solidFill>
        <a:ln>
          <a:noFill/>
        </a:ln>
      </dgm:spPr>
      <dgm:t>
        <a:bodyPr/>
        <a:lstStyle/>
        <a:p>
          <a:pPr algn="ctr"/>
          <a:r>
            <a:rPr lang="en-US" sz="3200" dirty="0" smtClean="0"/>
            <a:t>it would… if the distributions were the same</a:t>
          </a:r>
          <a:endParaRPr lang="ru-RU" sz="2100" dirty="0"/>
        </a:p>
      </dgm:t>
    </dgm:pt>
    <dgm:pt modelId="{9132E9B4-8074-4F2E-93C9-3F4482DEC7B0}" type="parTrans" cxnId="{55269CF7-1FD8-401E-B1FC-6AD12CB585F5}">
      <dgm:prSet/>
      <dgm:spPr/>
      <dgm:t>
        <a:bodyPr/>
        <a:lstStyle/>
        <a:p>
          <a:pPr algn="ctr"/>
          <a:endParaRPr lang="ru-RU"/>
        </a:p>
      </dgm:t>
    </dgm:pt>
    <dgm:pt modelId="{883FB4B4-D653-4D3A-A081-3777DEC1B12E}" type="sibTrans" cxnId="{55269CF7-1FD8-401E-B1FC-6AD12CB585F5}">
      <dgm:prSet/>
      <dgm:spPr/>
      <dgm:t>
        <a:bodyPr/>
        <a:lstStyle/>
        <a:p>
          <a:pPr algn="ctr"/>
          <a:endParaRPr lang="ru-RU"/>
        </a:p>
      </dgm:t>
    </dgm:pt>
    <dgm:pt modelId="{524E239A-3702-4BB5-988B-4D1225D5C485}" type="pres">
      <dgm:prSet presAssocID="{B623D489-2E81-4721-9CD3-9A7A25B6FF38}" presName="linear" presStyleCnt="0">
        <dgm:presLayoutVars>
          <dgm:animLvl val="lvl"/>
          <dgm:resizeHandles val="exact"/>
        </dgm:presLayoutVars>
      </dgm:prSet>
      <dgm:spPr/>
      <dgm:t>
        <a:bodyPr/>
        <a:lstStyle/>
        <a:p>
          <a:endParaRPr lang="ru-RU"/>
        </a:p>
      </dgm:t>
    </dgm:pt>
    <dgm:pt modelId="{535FD83C-963B-486B-BF82-7EDEBE20A218}" type="pres">
      <dgm:prSet presAssocID="{AF7ADE16-4B90-4165-8FB4-388698998098}" presName="parentText" presStyleLbl="node1" presStyleIdx="0" presStyleCnt="1" custLinFactNeighborX="-8550" custLinFactNeighborY="1995">
        <dgm:presLayoutVars>
          <dgm:chMax val="0"/>
          <dgm:bulletEnabled val="1"/>
        </dgm:presLayoutVars>
      </dgm:prSet>
      <dgm:spPr/>
      <dgm:t>
        <a:bodyPr/>
        <a:lstStyle/>
        <a:p>
          <a:endParaRPr lang="ru-RU"/>
        </a:p>
      </dgm:t>
    </dgm:pt>
  </dgm:ptLst>
  <dgm:cxnLst>
    <dgm:cxn modelId="{5BC7FB0D-0628-4E97-A6CD-D78229E67DA9}" type="presOf" srcId="{AF7ADE16-4B90-4165-8FB4-388698998098}" destId="{535FD83C-963B-486B-BF82-7EDEBE20A218}" srcOrd="0" destOrd="0" presId="urn:microsoft.com/office/officeart/2005/8/layout/vList2"/>
    <dgm:cxn modelId="{668BCAF3-F757-4E52-87A6-E84023C36210}" type="presOf" srcId="{B623D489-2E81-4721-9CD3-9A7A25B6FF38}" destId="{524E239A-3702-4BB5-988B-4D1225D5C485}" srcOrd="0" destOrd="0" presId="urn:microsoft.com/office/officeart/2005/8/layout/vList2"/>
    <dgm:cxn modelId="{55269CF7-1FD8-401E-B1FC-6AD12CB585F5}" srcId="{B623D489-2E81-4721-9CD3-9A7A25B6FF38}" destId="{AF7ADE16-4B90-4165-8FB4-388698998098}" srcOrd="0" destOrd="0" parTransId="{9132E9B4-8074-4F2E-93C9-3F4482DEC7B0}" sibTransId="{883FB4B4-D653-4D3A-A081-3777DEC1B12E}"/>
    <dgm:cxn modelId="{83C5ADDB-5C4F-45B5-81F7-D7C4B7659A96}" type="presParOf" srcId="{524E239A-3702-4BB5-988B-4D1225D5C485}" destId="{535FD83C-963B-486B-BF82-7EDEBE20A21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61481-72C4-4420-8072-2FAA75FCCF44}">
      <dsp:nvSpPr>
        <dsp:cNvPr id="0" name=""/>
        <dsp:cNvSpPr/>
      </dsp:nvSpPr>
      <dsp:spPr>
        <a:xfrm>
          <a:off x="0" y="0"/>
          <a:ext cx="7344817" cy="122324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This requirement became the main challenge of “Flavours of Physics: Finding 𝜏</a:t>
          </a:r>
          <a:r>
            <a:rPr lang="en-US" sz="2400" kern="1200" baseline="30000" dirty="0" smtClean="0"/>
            <a:t>-</a:t>
          </a:r>
          <a14:m xmlns:a14="http://schemas.microsoft.com/office/drawing/2010/main">
            <m:oMath xmlns:m="http://schemas.openxmlformats.org/officeDocument/2006/math">
              <m:r>
                <a:rPr lang="en-US" sz="2400" i="1" kern="1200">
                  <a:latin typeface="Cambria Math"/>
                </a:rPr>
                <m:t>→</m:t>
              </m:r>
            </m:oMath>
          </a14:m>
          <a:r>
            <a:rPr lang="en-US" sz="2400" kern="1200" dirty="0"/>
            <a:t>𝜇</a:t>
          </a:r>
          <a:r>
            <a:rPr lang="en-US" sz="2400" kern="1200" baseline="30000" dirty="0"/>
            <a:t>-</a:t>
          </a:r>
          <a:r>
            <a:rPr lang="en-US" sz="2400" kern="1200" dirty="0"/>
            <a:t>𝜇</a:t>
          </a:r>
          <a:r>
            <a:rPr lang="en-US" sz="2400" kern="1200" baseline="30000" dirty="0"/>
            <a:t>-</a:t>
          </a:r>
          <a:r>
            <a:rPr lang="en-US" sz="2400" kern="1200" dirty="0"/>
            <a:t>𝜇</a:t>
          </a:r>
          <a:r>
            <a:rPr lang="en-US" sz="2400" kern="1200" baseline="30000" dirty="0" smtClean="0"/>
            <a:t>+</a:t>
          </a:r>
          <a:r>
            <a:rPr lang="en-US" sz="2400" kern="1200" dirty="0" smtClean="0"/>
            <a:t>“, </a:t>
          </a:r>
          <a:r>
            <a:rPr lang="en-US" sz="2400" kern="1200" dirty="0"/>
            <a:t>and constitutes central point of this presentation.</a:t>
          </a:r>
          <a:endParaRPr lang="ru-RU" sz="2400" kern="1200" dirty="0"/>
        </a:p>
      </dsp:txBody>
      <dsp:txXfrm>
        <a:off x="59714" y="59714"/>
        <a:ext cx="7225389" cy="1103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6D541-87C2-4A90-A1FA-9A5E1D60C2F8}">
      <dsp:nvSpPr>
        <dsp:cNvPr id="0" name=""/>
        <dsp:cNvSpPr/>
      </dsp:nvSpPr>
      <dsp:spPr>
        <a:xfrm>
          <a:off x="0" y="0"/>
          <a:ext cx="7416824" cy="117237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 the assumption of a single underlying generative process between the train set and the test set. </a:t>
          </a:r>
          <a:endParaRPr lang="ru-RU" sz="2400" kern="1200" dirty="0"/>
        </a:p>
      </dsp:txBody>
      <dsp:txXfrm>
        <a:off x="57231" y="57231"/>
        <a:ext cx="7302362" cy="1057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687A-CD29-430C-97C8-E3E521E857C0}">
      <dsp:nvSpPr>
        <dsp:cNvPr id="0" name=""/>
        <dsp:cNvSpPr/>
      </dsp:nvSpPr>
      <dsp:spPr>
        <a:xfrm>
          <a:off x="0" y="681850"/>
          <a:ext cx="2520279" cy="1512168"/>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m:t>
              </m:r>
              <m:sSub>
                <m:sSubPr>
                  <m:ctrlPr>
                    <a:rPr lang="en-US" sz="1400" i="1" kern="1200" dirty="0" smtClean="0">
                      <a:latin typeface="Cambria Math"/>
                    </a:rPr>
                  </m:ctrlPr>
                </m:sSubPr>
                <m:e>
                  <m:r>
                    <a:rPr lang="en-US" sz="1400" b="0" i="1" kern="1200" dirty="0" smtClean="0">
                      <a:latin typeface="Cambria Math"/>
                    </a:rPr>
                    <m:t>𝑋</m:t>
                  </m:r>
                </m:e>
                <m:sub>
                  <m:r>
                    <a:rPr lang="en-US" sz="1400" b="0" i="1" kern="1200" dirty="0" smtClean="0">
                      <a:latin typeface="Cambria Math"/>
                    </a:rPr>
                    <m:t>𝑖</m:t>
                  </m:r>
                </m:sub>
              </m:sSub>
              <m:r>
                <a:rPr lang="en-US" sz="1400" i="1" kern="1200" dirty="0" smtClean="0">
                  <a:latin typeface="Cambria Math"/>
                </a:rPr>
                <m:t>, </m:t>
              </m:r>
              <m:sSub>
                <m:sSubPr>
                  <m:ctrlPr>
                    <a:rPr lang="en-US" sz="1400" i="1" kern="1200" dirty="0" smtClean="0">
                      <a:latin typeface="Cambria Math"/>
                    </a:rPr>
                  </m:ctrlPr>
                </m:sSubPr>
                <m:e>
                  <m:r>
                    <a:rPr lang="en-US" sz="1400" b="0" i="1" kern="1200" dirty="0" smtClean="0">
                      <a:latin typeface="Cambria Math"/>
                    </a:rPr>
                    <m:t>𝑦</m:t>
                  </m:r>
                </m:e>
                <m:sub>
                  <m:r>
                    <a:rPr lang="en-US" sz="1400" b="0" i="1" kern="1200" dirty="0" smtClean="0">
                      <a:latin typeface="Cambria Math"/>
                    </a:rPr>
                    <m:t>𝑖</m:t>
                  </m:r>
                </m:sub>
              </m:sSub>
              <m:r>
                <a:rPr lang="en-US" sz="1400" i="1" kern="1200" dirty="0" smtClean="0">
                  <a:latin typeface="Cambria Math"/>
                </a:rPr>
                <m:t>) </m:t>
              </m:r>
            </m:oMath>
          </a14:m>
          <a:r>
            <a:rPr lang="en-US" sz="1400" kern="1200" dirty="0" smtClean="0"/>
            <a:t>– set of independent and identically distributed (iid) training examples drawn from unknown input distribution </a:t>
          </a:r>
          <a14:m xmlns:a14="http://schemas.microsoft.com/office/drawing/2010/main">
            <m:oMath xmlns:m="http://schemas.openxmlformats.org/officeDocument/2006/math">
              <m:r>
                <a:rPr lang="en-US" sz="1400" i="1" kern="1200" dirty="0" smtClean="0">
                  <a:latin typeface="Cambria Math"/>
                </a:rPr>
                <m:t>𝑃</m:t>
              </m:r>
              <m:r>
                <a:rPr lang="en-US" sz="1400" i="1" kern="1200" dirty="0" smtClean="0">
                  <a:latin typeface="Cambria Math"/>
                </a:rPr>
                <m:t>(</m:t>
              </m:r>
              <m:r>
                <a:rPr lang="en-US" sz="1400" i="1" kern="1200" dirty="0" smtClean="0">
                  <a:latin typeface="Cambria Math"/>
                </a:rPr>
                <m:t>𝑋</m:t>
              </m:r>
              <m:r>
                <a:rPr lang="en-US" sz="1400" i="1" kern="1200" dirty="0" smtClean="0">
                  <a:latin typeface="Cambria Math"/>
                </a:rPr>
                <m:t>)</m:t>
              </m:r>
            </m:oMath>
          </a14:m>
          <a:endParaRPr lang="ru-RU" sz="1400" kern="1200" dirty="0"/>
        </a:p>
      </dsp:txBody>
      <dsp:txXfrm>
        <a:off x="0" y="681850"/>
        <a:ext cx="2520279" cy="1512168"/>
      </dsp:txXfrm>
    </dsp:sp>
    <dsp:sp modelId="{9CE65778-2C38-49B3-9F25-32939540C805}">
      <dsp:nvSpPr>
        <dsp:cNvPr id="0" name=""/>
        <dsp:cNvSpPr/>
      </dsp:nvSpPr>
      <dsp:spPr>
        <a:xfrm>
          <a:off x="2706301" y="679385"/>
          <a:ext cx="2520279" cy="1512168"/>
        </a:xfrm>
        <a:prstGeom prst="rect">
          <a:avLst/>
        </a:prstGeom>
        <a:gradFill rotWithShape="0">
          <a:gsLst>
            <a:gs pos="0">
              <a:schemeClr val="accent6">
                <a:alpha val="90000"/>
                <a:hueOff val="0"/>
                <a:satOff val="0"/>
                <a:lumOff val="0"/>
                <a:alphaOff val="-8000"/>
                <a:tint val="50000"/>
                <a:satMod val="300000"/>
              </a:schemeClr>
            </a:gs>
            <a:gs pos="35000">
              <a:schemeClr val="accent6">
                <a:alpha val="90000"/>
                <a:hueOff val="0"/>
                <a:satOff val="0"/>
                <a:lumOff val="0"/>
                <a:alphaOff val="-8000"/>
                <a:tint val="37000"/>
                <a:satMod val="300000"/>
              </a:schemeClr>
            </a:gs>
            <a:gs pos="100000">
              <a:schemeClr val="accent6">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onotype Corsiva" panose="03010101010201010101" pitchFamily="66" charset="0"/>
            </a:rPr>
            <a:t>H</a:t>
          </a:r>
          <a:r>
            <a:rPr lang="en-US" sz="1400" kern="1200" dirty="0" smtClean="0"/>
            <a:t> – hypothesis set, or the set of all classifiers considered by learning algorithm. This can be, for example, a set of all linear classifiers in </a:t>
          </a:r>
          <a14:m xmlns:a14="http://schemas.microsoft.com/office/drawing/2010/main">
            <m:oMath xmlns:m="http://schemas.openxmlformats.org/officeDocument/2006/math">
              <m:sSup>
                <m:sSupPr>
                  <m:ctrlPr>
                    <a:rPr lang="en-US" sz="1400" i="1" kern="1200" smtClean="0">
                      <a:latin typeface="Cambria Math"/>
                    </a:rPr>
                  </m:ctrlPr>
                </m:sSupPr>
                <m:e>
                  <m:r>
                    <a:rPr lang="en-US" sz="1400" b="0" i="1" kern="1200" smtClean="0">
                      <a:latin typeface="Cambria Math"/>
                    </a:rPr>
                    <m:t>𝑅</m:t>
                  </m:r>
                </m:e>
                <m:sup>
                  <m:r>
                    <a:rPr lang="en-US" sz="1400" b="0" i="1" kern="1200" smtClean="0">
                      <a:latin typeface="Cambria Math"/>
                    </a:rPr>
                    <m:t>𝑛</m:t>
                  </m:r>
                </m:sup>
              </m:sSup>
            </m:oMath>
          </a14:m>
          <a:endParaRPr lang="ru-RU" sz="1400" kern="1200" baseline="-25000" dirty="0"/>
        </a:p>
      </dsp:txBody>
      <dsp:txXfrm>
        <a:off x="2706301" y="679385"/>
        <a:ext cx="2520279" cy="1512168"/>
      </dsp:txXfrm>
    </dsp:sp>
    <dsp:sp modelId="{70E779FD-5CBA-44A6-9241-31483118BB92}">
      <dsp:nvSpPr>
        <dsp:cNvPr id="0" name=""/>
        <dsp:cNvSpPr/>
      </dsp:nvSpPr>
      <dsp:spPr>
        <a:xfrm>
          <a:off x="5544615" y="681850"/>
          <a:ext cx="2520279" cy="1512168"/>
        </a:xfrm>
        <a:prstGeom prst="rect">
          <a:avLst/>
        </a:prstGeom>
        <a:gradFill rotWithShape="0">
          <a:gsLst>
            <a:gs pos="0">
              <a:schemeClr val="accent6">
                <a:alpha val="90000"/>
                <a:hueOff val="0"/>
                <a:satOff val="0"/>
                <a:lumOff val="0"/>
                <a:alphaOff val="-16000"/>
                <a:tint val="50000"/>
                <a:satMod val="300000"/>
              </a:schemeClr>
            </a:gs>
            <a:gs pos="35000">
              <a:schemeClr val="accent6">
                <a:alpha val="90000"/>
                <a:hueOff val="0"/>
                <a:satOff val="0"/>
                <a:lumOff val="0"/>
                <a:alphaOff val="-16000"/>
                <a:tint val="37000"/>
                <a:satMod val="300000"/>
              </a:schemeClr>
            </a:gs>
            <a:gs pos="100000">
              <a:schemeClr val="accent6">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 </m:t>
              </m:r>
            </m:oMath>
          </a14:m>
          <a:r>
            <a:rPr lang="en-US" sz="1400" kern="1200" dirty="0" smtClean="0"/>
            <a:t>– unknown target function</a:t>
          </a:r>
          <a:endParaRPr lang="ru-RU" sz="1400" kern="1200" dirty="0"/>
        </a:p>
      </dsp:txBody>
      <dsp:txXfrm>
        <a:off x="5544615" y="681850"/>
        <a:ext cx="2520279" cy="1512168"/>
      </dsp:txXfrm>
    </dsp:sp>
    <dsp:sp modelId="{A05A792A-F49D-4C97-AB00-737AC85D6A7D}">
      <dsp:nvSpPr>
        <dsp:cNvPr id="0" name=""/>
        <dsp:cNvSpPr/>
      </dsp:nvSpPr>
      <dsp:spPr>
        <a:xfrm>
          <a:off x="0" y="2446046"/>
          <a:ext cx="2520279" cy="1512168"/>
        </a:xfrm>
        <a:prstGeom prst="rect">
          <a:avLst/>
        </a:prstGeom>
        <a:gradFill rotWithShape="0">
          <a:gsLst>
            <a:gs pos="0">
              <a:schemeClr val="accent6">
                <a:alpha val="90000"/>
                <a:hueOff val="0"/>
                <a:satOff val="0"/>
                <a:lumOff val="0"/>
                <a:alphaOff val="-24000"/>
                <a:tint val="50000"/>
                <a:satMod val="300000"/>
              </a:schemeClr>
            </a:gs>
            <a:gs pos="35000">
              <a:schemeClr val="accent6">
                <a:alpha val="90000"/>
                <a:hueOff val="0"/>
                <a:satOff val="0"/>
                <a:lumOff val="0"/>
                <a:alphaOff val="-24000"/>
                <a:tint val="37000"/>
                <a:satMod val="300000"/>
              </a:schemeClr>
            </a:gs>
            <a:gs pos="100000">
              <a:schemeClr val="accent6">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 </m:t>
              </m:r>
            </m:oMath>
          </a14:m>
          <a:r>
            <a:rPr lang="en-US" sz="1400" kern="1200" dirty="0" smtClean="0"/>
            <a:t>– hypothesis that learning algorithm picks to approximate </a:t>
          </a: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m:t>
              </m:r>
            </m:oMath>
          </a14:m>
          <a:endParaRPr lang="ru-RU" sz="1400" kern="1200" dirty="0"/>
        </a:p>
      </dsp:txBody>
      <dsp:txXfrm>
        <a:off x="0" y="2446046"/>
        <a:ext cx="2520279" cy="1512168"/>
      </dsp:txXfrm>
    </dsp:sp>
    <dsp:sp modelId="{CBB630C8-0B64-40F8-8F08-AC2444505157}">
      <dsp:nvSpPr>
        <dsp:cNvPr id="0" name=""/>
        <dsp:cNvSpPr/>
      </dsp:nvSpPr>
      <dsp:spPr>
        <a:xfrm>
          <a:off x="2772307" y="2446045"/>
          <a:ext cx="2520279" cy="1512168"/>
        </a:xfrm>
        <a:prstGeom prst="rect">
          <a:avLst/>
        </a:prstGeom>
        <a:gradFill rotWithShape="0">
          <a:gsLst>
            <a:gs pos="0">
              <a:schemeClr val="accent6">
                <a:alpha val="90000"/>
                <a:hueOff val="0"/>
                <a:satOff val="0"/>
                <a:lumOff val="0"/>
                <a:alphaOff val="-32000"/>
                <a:tint val="50000"/>
                <a:satMod val="300000"/>
              </a:schemeClr>
            </a:gs>
            <a:gs pos="35000">
              <a:schemeClr val="accent6">
                <a:alpha val="90000"/>
                <a:hueOff val="0"/>
                <a:satOff val="0"/>
                <a:lumOff val="0"/>
                <a:alphaOff val="-32000"/>
                <a:tint val="37000"/>
                <a:satMod val="300000"/>
              </a:schemeClr>
            </a:gs>
            <a:gs pos="100000">
              <a:schemeClr val="accent6">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ea typeface="Cambria Math"/>
                </a:rPr>
                <m:t>𝜀</m:t>
              </m:r>
              <m:r>
                <a:rPr lang="en-US" sz="1400" i="1" kern="1200" dirty="0" smtClean="0">
                  <a:latin typeface="Cambria Math"/>
                </a:rPr>
                <m:t>(</m:t>
              </m:r>
              <m:r>
                <a:rPr lang="en-US" sz="1400" i="1" kern="1200" dirty="0" smtClean="0">
                  <a:latin typeface="Cambria Math"/>
                </a:rPr>
                <m:t>h</m:t>
              </m:r>
              <m:r>
                <a:rPr lang="en-US" sz="1400" i="1" kern="1200" dirty="0" smtClean="0">
                  <a:latin typeface="Cambria Math"/>
                </a:rPr>
                <m:t>, </m:t>
              </m:r>
              <m:r>
                <a:rPr lang="en-US" sz="1400" i="1" kern="1200" dirty="0" smtClean="0">
                  <a:latin typeface="Cambria Math"/>
                </a:rPr>
                <m:t>𝑓</m:t>
              </m:r>
              <m:r>
                <a:rPr lang="en-US" sz="1400" i="1" kern="1200" dirty="0" smtClean="0">
                  <a:latin typeface="Cambria Math"/>
                </a:rPr>
                <m:t>) </m:t>
              </m:r>
            </m:oMath>
          </a14:m>
          <a:r>
            <a:rPr lang="en-US" sz="1400" kern="1200" dirty="0" smtClean="0"/>
            <a:t>error measure that quantifies how well each hypothesis </a:t>
          </a: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m:t>
              </m:r>
              <m:r>
                <a:rPr lang="en-US" sz="1400" i="1" kern="1200" dirty="0" smtClean="0">
                  <a:latin typeface="Cambria Math"/>
                </a:rPr>
                <m:t>𝑥</m:t>
              </m:r>
            </m:oMath>
          </a14:m>
          <a:r>
            <a:rPr lang="en-US" sz="1400" kern="1200" dirty="0" smtClean="0"/>
            <a:t>) approximates the target function f</a:t>
          </a:r>
          <a:endParaRPr lang="ru-RU" sz="1400" kern="1200" dirty="0"/>
        </a:p>
      </dsp:txBody>
      <dsp:txXfrm>
        <a:off x="2772307" y="2446045"/>
        <a:ext cx="2520279" cy="1512168"/>
      </dsp:txXfrm>
    </dsp:sp>
    <dsp:sp modelId="{65E8A0C0-C6D8-4F36-A740-A2060BEB268A}">
      <dsp:nvSpPr>
        <dsp:cNvPr id="0" name=""/>
        <dsp:cNvSpPr/>
      </dsp:nvSpPr>
      <dsp:spPr>
        <a:xfrm>
          <a:off x="5544615" y="2446045"/>
          <a:ext cx="2520279" cy="1512168"/>
        </a:xfrm>
        <a:prstGeom prst="rect">
          <a:avLst/>
        </a:prstGeom>
        <a:gradFill rotWithShape="0">
          <a:gsLst>
            <a:gs pos="0">
              <a:schemeClr val="accent6">
                <a:alpha val="90000"/>
                <a:hueOff val="0"/>
                <a:satOff val="0"/>
                <a:lumOff val="0"/>
                <a:alphaOff val="-40000"/>
                <a:tint val="50000"/>
                <a:satMod val="300000"/>
              </a:schemeClr>
            </a:gs>
            <a:gs pos="35000">
              <a:schemeClr val="accent6">
                <a:alpha val="90000"/>
                <a:hueOff val="0"/>
                <a:satOff val="0"/>
                <a:lumOff val="0"/>
                <a:alphaOff val="-40000"/>
                <a:tint val="37000"/>
                <a:satMod val="300000"/>
              </a:schemeClr>
            </a:gs>
            <a:gs pos="100000">
              <a:schemeClr val="accent6">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latin typeface="Monotype Corsiva" panose="03010101010201010101" pitchFamily="66" charset="0"/>
            </a:rPr>
            <a:t>A</a:t>
          </a:r>
          <a:r>
            <a:rPr lang="en-US" sz="1400" kern="1200" dirty="0" smtClean="0"/>
            <a:t> – the learning algorithm that uses the training set to pick a hypothesis </a:t>
          </a: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 </m:t>
              </m:r>
              <m:r>
                <a:rPr lang="en-US" sz="1400" i="1" kern="1200" dirty="0" smtClean="0">
                  <a:latin typeface="Cambria Math"/>
                </a:rPr>
                <m:t>𝑋</m:t>
              </m:r>
              <m:r>
                <a:rPr lang="en-US" sz="1400" i="1" kern="1200" dirty="0" smtClean="0">
                  <a:latin typeface="Cambria Math"/>
                </a:rPr>
                <m:t>→</m:t>
              </m:r>
              <m:r>
                <a:rPr lang="en-US" sz="1400" i="1" kern="1200" dirty="0" smtClean="0">
                  <a:latin typeface="Cambria Math"/>
                </a:rPr>
                <m:t>𝑌</m:t>
              </m:r>
              <m:r>
                <a:rPr lang="en-US" sz="1400" i="1" kern="1200" dirty="0" smtClean="0">
                  <a:latin typeface="Cambria Math"/>
                </a:rPr>
                <m:t> </m:t>
              </m:r>
            </m:oMath>
          </a14:m>
          <a:r>
            <a:rPr lang="en-US" sz="1400" kern="1200" dirty="0" smtClean="0"/>
            <a:t>that approximates </a:t>
          </a:r>
          <a14:m xmlns:a14="http://schemas.microsoft.com/office/drawing/2010/main">
            <m:oMath xmlns:m="http://schemas.openxmlformats.org/officeDocument/2006/math">
              <m:r>
                <a:rPr lang="en-US" sz="1400" i="1" kern="1200" dirty="0" smtClean="0">
                  <a:latin typeface="Cambria Math"/>
                </a:rPr>
                <m:t>𝑓</m:t>
              </m:r>
            </m:oMath>
          </a14:m>
          <a:r>
            <a:rPr lang="en-US" sz="1400" kern="1200" dirty="0" smtClean="0"/>
            <a:t>.</a:t>
          </a:r>
          <a:endParaRPr lang="ru-RU" sz="1400" kern="1200" dirty="0"/>
        </a:p>
      </dsp:txBody>
      <dsp:txXfrm>
        <a:off x="5544615" y="2446045"/>
        <a:ext cx="2520279" cy="15121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421A2-278F-4AD9-8709-3E95D0C43EA4}">
      <dsp:nvSpPr>
        <dsp:cNvPr id="0" name=""/>
        <dsp:cNvSpPr/>
      </dsp:nvSpPr>
      <dsp:spPr>
        <a:xfrm rot="5400000">
          <a:off x="6355713" y="-783107"/>
          <a:ext cx="1756371" cy="3390184"/>
        </a:xfrm>
        <a:prstGeom prst="star32">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Unknown input distribution</a:t>
          </a:r>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a:rPr>
                  <m:t>𝑃</m:t>
                </m:r>
                <m:r>
                  <a:rPr lang="en-US" sz="1600" i="1" kern="1200" dirty="0" smtClean="0">
                    <a:latin typeface="Cambria Math"/>
                  </a:rPr>
                  <m:t>(</m:t>
                </m:r>
                <m:r>
                  <a:rPr lang="en-US" sz="1600" i="1" kern="1200" dirty="0" smtClean="0">
                    <a:latin typeface="Cambria Math"/>
                  </a:rPr>
                  <m:t>𝑋</m:t>
                </m:r>
                <m:r>
                  <a:rPr lang="en-US" sz="1600" i="1" kern="1200" dirty="0" smtClean="0">
                    <a:latin typeface="Cambria Math"/>
                  </a:rPr>
                  <m:t>)</m:t>
                </m:r>
              </m:oMath>
            </m:oMathPara>
          </a14:m>
          <a:endParaRPr lang="ru-RU" sz="1600" kern="1200" dirty="0"/>
        </a:p>
      </dsp:txBody>
      <dsp:txXfrm rot="-5400000">
        <a:off x="6334941" y="446256"/>
        <a:ext cx="1797916" cy="931457"/>
      </dsp:txXfrm>
    </dsp:sp>
    <dsp:sp modelId="{54468992-9562-49EE-8967-A89B460FAB0E}">
      <dsp:nvSpPr>
        <dsp:cNvPr id="0" name=""/>
        <dsp:cNvSpPr/>
      </dsp:nvSpPr>
      <dsp:spPr>
        <a:xfrm>
          <a:off x="5510586" y="614244"/>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19F2621A-89A7-4A49-8D9D-6239601D443A}">
      <dsp:nvSpPr>
        <dsp:cNvPr id="0" name=""/>
        <dsp:cNvSpPr/>
      </dsp:nvSpPr>
      <dsp:spPr>
        <a:xfrm rot="5400000">
          <a:off x="3584264" y="2495946"/>
          <a:ext cx="1823409" cy="2482871"/>
        </a:xfrm>
        <a:prstGeom prst="ellipse">
          <a:avLst/>
        </a:prstGeom>
        <a:gradFill rotWithShape="0">
          <a:gsLst>
            <a:gs pos="0">
              <a:schemeClr val="accent1">
                <a:alpha val="90000"/>
                <a:hueOff val="0"/>
                <a:satOff val="0"/>
                <a:lumOff val="0"/>
                <a:alphaOff val="-8000"/>
                <a:tint val="50000"/>
                <a:satMod val="300000"/>
              </a:schemeClr>
            </a:gs>
            <a:gs pos="35000">
              <a:schemeClr val="accent1">
                <a:alpha val="90000"/>
                <a:hueOff val="0"/>
                <a:satOff val="0"/>
                <a:lumOff val="0"/>
                <a:alphaOff val="-8000"/>
                <a:tint val="37000"/>
                <a:satMod val="300000"/>
              </a:schemeClr>
            </a:gs>
            <a:gs pos="100000">
              <a:schemeClr val="accent1">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Learning  Algorithm</a:t>
          </a:r>
        </a:p>
        <a:p>
          <a:pPr lvl="0" algn="ctr" defTabSz="1066800">
            <a:lnSpc>
              <a:spcPct val="90000"/>
            </a:lnSpc>
            <a:spcBef>
              <a:spcPct val="0"/>
            </a:spcBef>
            <a:spcAft>
              <a:spcPct val="35000"/>
            </a:spcAft>
          </a:pPr>
          <a:r>
            <a:rPr lang="en-US" sz="2400" kern="1200" dirty="0" smtClean="0">
              <a:solidFill>
                <a:srgbClr val="002060"/>
              </a:solidFill>
              <a:latin typeface="Monotype Corsiva"/>
            </a:rPr>
            <a:t>A</a:t>
          </a:r>
          <a:endParaRPr lang="ru-RU" sz="2400" kern="1200" dirty="0">
            <a:solidFill>
              <a:srgbClr val="002060"/>
            </a:solidFill>
          </a:endParaRPr>
        </a:p>
      </dsp:txBody>
      <dsp:txXfrm rot="-5400000">
        <a:off x="3618141" y="3092709"/>
        <a:ext cx="1755655" cy="1289345"/>
      </dsp:txXfrm>
    </dsp:sp>
    <dsp:sp modelId="{37349B87-6F3E-4E25-80BE-2C91EFBDCC89}">
      <dsp:nvSpPr>
        <dsp:cNvPr id="0" name=""/>
        <dsp:cNvSpPr/>
      </dsp:nvSpPr>
      <dsp:spPr>
        <a:xfrm rot="5400000">
          <a:off x="627156" y="-627156"/>
          <a:ext cx="1813271" cy="3067583"/>
        </a:xfrm>
        <a:prstGeom prst="star32">
          <a:avLst/>
        </a:prstGeom>
        <a:gradFill rotWithShape="0">
          <a:gsLst>
            <a:gs pos="0">
              <a:schemeClr val="accent1">
                <a:alpha val="90000"/>
                <a:hueOff val="0"/>
                <a:satOff val="0"/>
                <a:lumOff val="0"/>
                <a:alphaOff val="-16000"/>
                <a:tint val="50000"/>
                <a:satMod val="300000"/>
              </a:schemeClr>
            </a:gs>
            <a:gs pos="35000">
              <a:schemeClr val="accent1">
                <a:alpha val="90000"/>
                <a:hueOff val="0"/>
                <a:satOff val="0"/>
                <a:lumOff val="0"/>
                <a:alphaOff val="-16000"/>
                <a:tint val="37000"/>
                <a:satMod val="300000"/>
              </a:schemeClr>
            </a:gs>
            <a:gs pos="100000">
              <a:schemeClr val="accent1">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C00000"/>
              </a:solidFill>
            </a:rPr>
            <a:t>Unknown target distribution </a:t>
          </a:r>
          <a14:m xmlns:a14="http://schemas.microsoft.com/office/drawing/2010/main">
            <m:oMath xmlns:m="http://schemas.openxmlformats.org/officeDocument/2006/math">
              <m:r>
                <a:rPr lang="en-US" sz="1400" i="1" kern="1200" dirty="0" smtClean="0">
                  <a:solidFill>
                    <a:srgbClr val="C00000"/>
                  </a:solidFill>
                  <a:latin typeface="Cambria Math"/>
                </a:rPr>
                <m:t>𝑃</m:t>
              </m:r>
              <m:r>
                <a:rPr lang="en-US" sz="1400" i="1" kern="1200" dirty="0" smtClean="0">
                  <a:solidFill>
                    <a:srgbClr val="C00000"/>
                  </a:solidFill>
                  <a:latin typeface="Cambria Math"/>
                </a:rPr>
                <m:t>(</m:t>
              </m:r>
              <m:r>
                <a:rPr lang="en-US" sz="1400" i="1" kern="1200" dirty="0" smtClean="0">
                  <a:solidFill>
                    <a:srgbClr val="C00000"/>
                  </a:solidFill>
                  <a:latin typeface="Cambria Math"/>
                </a:rPr>
                <m:t>𝑦</m:t>
              </m:r>
              <m:r>
                <a:rPr lang="en-US" sz="1400" i="1" kern="1200" dirty="0" smtClean="0">
                  <a:solidFill>
                    <a:srgbClr val="C00000"/>
                  </a:solidFill>
                  <a:latin typeface="Cambria Math"/>
                </a:rPr>
                <m:t>|</m:t>
              </m:r>
              <m:r>
                <a:rPr lang="en-US" sz="1400" i="1" kern="1200" dirty="0" smtClean="0">
                  <a:solidFill>
                    <a:srgbClr val="C00000"/>
                  </a:solidFill>
                  <a:latin typeface="Cambria Math"/>
                </a:rPr>
                <m:t>𝑋</m:t>
              </m:r>
              <m:r>
                <a:rPr lang="en-US" sz="1400" i="1" kern="1200" dirty="0" smtClean="0">
                  <a:solidFill>
                    <a:srgbClr val="C00000"/>
                  </a:solidFill>
                  <a:latin typeface="Cambria Math"/>
                </a:rPr>
                <m:t>)</m:t>
              </m:r>
            </m:oMath>
          </a14:m>
          <a:endParaRPr lang="en-US" sz="1400" kern="1200" dirty="0" smtClean="0">
            <a:solidFill>
              <a:srgbClr val="C00000"/>
            </a:solidFill>
          </a:endParaRPr>
        </a:p>
        <a:p>
          <a:pPr lvl="0" algn="ctr" defTabSz="622300">
            <a:lnSpc>
              <a:spcPct val="90000"/>
            </a:lnSpc>
            <a:spcBef>
              <a:spcPct val="0"/>
            </a:spcBef>
            <a:spcAft>
              <a:spcPct val="35000"/>
            </a:spcAft>
          </a:pPr>
          <a:r>
            <a:rPr lang="en-US" sz="1400" kern="1200" dirty="0" smtClean="0">
              <a:solidFill>
                <a:srgbClr val="002060"/>
              </a:solidFill>
            </a:rPr>
            <a:t>target function </a:t>
          </a:r>
          <a:r>
            <a:rPr lang="en-US" sz="1400" kern="1200" dirty="0" smtClean="0">
              <a:solidFill>
                <a:srgbClr val="002060"/>
              </a:solidFill>
              <a:latin typeface="Monotype Corsiva" panose="03010101010201010101" pitchFamily="66" charset="0"/>
            </a:rPr>
            <a:t>f: X</a:t>
          </a:r>
          <a:r>
            <a:rPr lang="ru-RU" sz="1400" kern="1200" dirty="0" smtClean="0">
              <a:solidFill>
                <a:srgbClr val="002060"/>
              </a:solidFill>
              <a:latin typeface="Monotype Corsiva" panose="03010101010201010101" pitchFamily="66" charset="0"/>
            </a:rPr>
            <a:t>→</a:t>
          </a:r>
          <a:r>
            <a:rPr lang="en-US" sz="1400" kern="1200" dirty="0" smtClean="0">
              <a:solidFill>
                <a:srgbClr val="002060"/>
              </a:solidFill>
              <a:latin typeface="Monotype Corsiva" panose="03010101010201010101" pitchFamily="66" charset="0"/>
            </a:rPr>
            <a:t>Y    </a:t>
          </a:r>
          <a:r>
            <a:rPr lang="en-US" sz="1400" kern="1200" dirty="0" smtClean="0">
              <a:solidFill>
                <a:srgbClr val="FF0000"/>
              </a:solidFill>
            </a:rPr>
            <a:t>plus noise</a:t>
          </a:r>
          <a:endParaRPr lang="ru-RU" sz="1400" kern="1200" dirty="0">
            <a:solidFill>
              <a:srgbClr val="0070C0"/>
            </a:solidFill>
          </a:endParaRPr>
        </a:p>
      </dsp:txBody>
      <dsp:txXfrm rot="-5400000">
        <a:off x="720376" y="425819"/>
        <a:ext cx="1626831" cy="961633"/>
      </dsp:txXfrm>
    </dsp:sp>
    <dsp:sp modelId="{FE9762B8-F229-427C-BDBF-B7B0FE1375AF}">
      <dsp:nvSpPr>
        <dsp:cNvPr id="0" name=""/>
        <dsp:cNvSpPr/>
      </dsp:nvSpPr>
      <dsp:spPr>
        <a:xfrm>
          <a:off x="3077974" y="2362920"/>
          <a:ext cx="856712" cy="475951"/>
        </a:xfrm>
        <a:prstGeom prst="rect">
          <a:avLst/>
        </a:prstGeom>
        <a:noFill/>
        <a:ln>
          <a:noFill/>
        </a:ln>
        <a:effectLst/>
      </dsp:spPr>
      <dsp:style>
        <a:lnRef idx="0">
          <a:scrgbClr r="0" g="0" b="0"/>
        </a:lnRef>
        <a:fillRef idx="0">
          <a:scrgbClr r="0" g="0" b="0"/>
        </a:fillRef>
        <a:effectRef idx="0">
          <a:scrgbClr r="0" g="0" b="0"/>
        </a:effectRef>
        <a:fontRef idx="minor"/>
      </dsp:style>
    </dsp:sp>
    <dsp:sp modelId="{546F9655-8A50-4325-BF72-65E0B063BD01}">
      <dsp:nvSpPr>
        <dsp:cNvPr id="0" name=""/>
        <dsp:cNvSpPr/>
      </dsp:nvSpPr>
      <dsp:spPr>
        <a:xfrm rot="5400000">
          <a:off x="6838461" y="2840494"/>
          <a:ext cx="2008022" cy="2173038"/>
        </a:xfrm>
        <a:prstGeom prst="foldedCorner">
          <a:avLst/>
        </a:prstGeom>
        <a:gradFill rotWithShape="0">
          <a:gsLst>
            <a:gs pos="0">
              <a:schemeClr val="accent1">
                <a:alpha val="90000"/>
                <a:hueOff val="0"/>
                <a:satOff val="0"/>
                <a:lumOff val="0"/>
                <a:alphaOff val="-24000"/>
                <a:tint val="50000"/>
                <a:satMod val="300000"/>
              </a:schemeClr>
            </a:gs>
            <a:gs pos="35000">
              <a:schemeClr val="accent1">
                <a:alpha val="90000"/>
                <a:hueOff val="0"/>
                <a:satOff val="0"/>
                <a:lumOff val="0"/>
                <a:alphaOff val="-24000"/>
                <a:tint val="37000"/>
                <a:satMod val="300000"/>
              </a:schemeClr>
            </a:gs>
            <a:gs pos="100000">
              <a:schemeClr val="accent1">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Final Hypothesis</a:t>
          </a:r>
        </a:p>
        <a:p>
          <a:pPr lvl="0" algn="ctr" defTabSz="1066800">
            <a:lnSpc>
              <a:spcPct val="90000"/>
            </a:lnSpc>
            <a:spcBef>
              <a:spcPct val="0"/>
            </a:spcBef>
            <a:spcAft>
              <a:spcPct val="35000"/>
            </a:spcAft>
          </a:pPr>
          <a:r>
            <a:rPr lang="en-US" sz="2400" kern="1200" dirty="0" smtClean="0">
              <a:solidFill>
                <a:srgbClr val="002060"/>
              </a:solidFill>
              <a:latin typeface="Monotype Corsiva" panose="03010101010201010101" pitchFamily="66" charset="0"/>
            </a:rPr>
            <a:t>g: X</a:t>
          </a:r>
          <a:r>
            <a:rPr lang="ru-RU" sz="2400" kern="1200" dirty="0" smtClean="0">
              <a:solidFill>
                <a:srgbClr val="002060"/>
              </a:solidFill>
              <a:latin typeface="Monotype Corsiva" panose="03010101010201010101" pitchFamily="66" charset="0"/>
            </a:rPr>
            <a:t>→</a:t>
          </a:r>
          <a:r>
            <a:rPr lang="en-US" sz="2400" kern="1200" dirty="0" smtClean="0">
              <a:solidFill>
                <a:srgbClr val="002060"/>
              </a:solidFill>
              <a:latin typeface="Monotype Corsiva" panose="03010101010201010101" pitchFamily="66" charset="0"/>
            </a:rPr>
            <a:t>Y</a:t>
          </a:r>
          <a:endParaRPr lang="ru-RU" sz="2400" kern="1200" dirty="0">
            <a:solidFill>
              <a:srgbClr val="002060"/>
            </a:solidFill>
            <a:latin typeface="Monotype Corsiva" panose="03010101010201010101" pitchFamily="66" charset="0"/>
          </a:endParaRPr>
        </a:p>
      </dsp:txBody>
      <dsp:txXfrm rot="-5400000">
        <a:off x="7090630" y="2923003"/>
        <a:ext cx="1838361" cy="2008022"/>
      </dsp:txXfrm>
    </dsp:sp>
    <dsp:sp modelId="{6DA56191-E16B-4293-8E49-679A3D4B146C}">
      <dsp:nvSpPr>
        <dsp:cNvPr id="0" name=""/>
        <dsp:cNvSpPr/>
      </dsp:nvSpPr>
      <dsp:spPr>
        <a:xfrm rot="5400000">
          <a:off x="3766558" y="404769"/>
          <a:ext cx="1311745" cy="2377357"/>
        </a:xfrm>
        <a:prstGeom prst="cube">
          <a:avLst/>
        </a:prstGeom>
        <a:gradFill rotWithShape="0">
          <a:gsLst>
            <a:gs pos="0">
              <a:schemeClr val="accent1">
                <a:alpha val="90000"/>
                <a:hueOff val="0"/>
                <a:satOff val="0"/>
                <a:lumOff val="0"/>
                <a:alphaOff val="-32000"/>
                <a:tint val="50000"/>
                <a:satMod val="300000"/>
              </a:schemeClr>
            </a:gs>
            <a:gs pos="35000">
              <a:schemeClr val="accent1">
                <a:alpha val="90000"/>
                <a:hueOff val="0"/>
                <a:satOff val="0"/>
                <a:lumOff val="0"/>
                <a:alphaOff val="-32000"/>
                <a:tint val="37000"/>
                <a:satMod val="300000"/>
              </a:schemeClr>
            </a:gs>
            <a:gs pos="100000">
              <a:schemeClr val="accent1">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t>Training examples</a:t>
          </a:r>
          <a:endParaRPr lang="ru-RU" sz="1600" b="0" kern="1200" dirty="0" smtClean="0"/>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ru-RU" sz="1800" b="0" i="1" kern="120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1,</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1</m:t>
                </m:r>
                <m:r>
                  <a:rPr lang="en-US" sz="1800" b="0" i="1" kern="1200" baseline="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𝑛</m:t>
                </m:r>
                <m:r>
                  <a:rPr lang="en-US" sz="1800" b="0" i="1" kern="1200" baseline="-25000" dirty="0" smtClean="0">
                    <a:solidFill>
                      <a:srgbClr val="002060"/>
                    </a:solidFill>
                    <a:latin typeface="Cambria Math"/>
                  </a:rPr>
                  <m:t>,</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𝑛</m:t>
                </m:r>
                <m:r>
                  <a:rPr lang="ru-RU" sz="1800" b="0" i="1" kern="1200" dirty="0" smtClean="0">
                    <a:solidFill>
                      <a:srgbClr val="002060"/>
                    </a:solidFill>
                    <a:latin typeface="Cambria Math"/>
                  </a:rPr>
                  <m:t>)</m:t>
                </m:r>
              </m:oMath>
            </m:oMathPara>
          </a14:m>
          <a:endParaRPr lang="ru-RU" sz="1800" b="0" kern="1200" dirty="0">
            <a:solidFill>
              <a:srgbClr val="002060"/>
            </a:solidFill>
          </a:endParaRPr>
        </a:p>
      </dsp:txBody>
      <dsp:txXfrm rot="-5400000">
        <a:off x="3233752" y="937575"/>
        <a:ext cx="2049421" cy="983809"/>
      </dsp:txXfrm>
    </dsp:sp>
    <dsp:sp modelId="{F21C2D14-1B12-4A96-B69F-6AB390D68695}">
      <dsp:nvSpPr>
        <dsp:cNvPr id="0" name=""/>
        <dsp:cNvSpPr/>
      </dsp:nvSpPr>
      <dsp:spPr>
        <a:xfrm>
          <a:off x="5307735" y="4237329"/>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0C4F5D62-D7B6-4B31-BE41-DA9E93F1934A}">
      <dsp:nvSpPr>
        <dsp:cNvPr id="0" name=""/>
        <dsp:cNvSpPr/>
      </dsp:nvSpPr>
      <dsp:spPr>
        <a:xfrm rot="5400000">
          <a:off x="876344" y="2659214"/>
          <a:ext cx="1443354" cy="2812553"/>
        </a:xfrm>
        <a:prstGeom prst="cloud">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Hypothesis Set</a:t>
          </a:r>
        </a:p>
        <a:p>
          <a:pPr lvl="0" algn="ctr" defTabSz="933450">
            <a:lnSpc>
              <a:spcPct val="90000"/>
            </a:lnSpc>
            <a:spcBef>
              <a:spcPct val="0"/>
            </a:spcBef>
            <a:spcAft>
              <a:spcPct val="35000"/>
            </a:spcAft>
          </a:pPr>
          <a:r>
            <a:rPr lang="en-US" sz="2100" kern="1200" dirty="0" smtClean="0">
              <a:solidFill>
                <a:srgbClr val="002060"/>
              </a:solidFill>
              <a:latin typeface="Monotype Corsiva" panose="03010101010201010101" pitchFamily="66" charset="0"/>
              <a:ea typeface="Cambria Math" panose="02040503050406030204" pitchFamily="18" charset="0"/>
            </a:rPr>
            <a:t>H</a:t>
          </a:r>
          <a:endParaRPr lang="ru-RU" sz="2100" kern="1200" dirty="0">
            <a:solidFill>
              <a:srgbClr val="002060"/>
            </a:solidFill>
            <a:latin typeface="Monotype Corsiva" panose="03010101010201010101" pitchFamily="66" charset="0"/>
            <a:ea typeface="Cambria Math" panose="02040503050406030204" pitchFamily="18" charset="0"/>
          </a:endParaRPr>
        </a:p>
      </dsp:txBody>
      <dsp:txXfrm rot="-5400000">
        <a:off x="746834" y="3542743"/>
        <a:ext cx="1832716" cy="942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F0AAC-AEE4-43C8-BB71-22B9F8AB8CAD}">
      <dsp:nvSpPr>
        <dsp:cNvPr id="0" name=""/>
        <dsp:cNvSpPr/>
      </dsp:nvSpPr>
      <dsp:spPr>
        <a:xfrm>
          <a:off x="0" y="0"/>
          <a:ext cx="7994848" cy="1635075"/>
        </a:xfrm>
        <a:prstGeom prst="roundRect">
          <a:avLst/>
        </a:prstGeom>
        <a:solidFill>
          <a:schemeClr val="accent6"/>
        </a:solidFill>
        <a:ln w="25400" cap="flat" cmpd="sng" algn="ctr">
          <a:solidFill>
            <a:srgbClr val="4164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The assumption of training and testing on the same distribution is the most important in a set of assumptions under which numerous results on learning theory were proved.</a:t>
          </a:r>
          <a:endParaRPr lang="ru-RU" sz="2400" kern="1200" dirty="0"/>
        </a:p>
      </dsp:txBody>
      <dsp:txXfrm>
        <a:off x="79818" y="79818"/>
        <a:ext cx="7835212" cy="1475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FD83C-963B-486B-BF82-7EDEBE20A218}">
      <dsp:nvSpPr>
        <dsp:cNvPr id="0" name=""/>
        <dsp:cNvSpPr/>
      </dsp:nvSpPr>
      <dsp:spPr>
        <a:xfrm>
          <a:off x="0" y="15951"/>
          <a:ext cx="8208912" cy="992160"/>
        </a:xfrm>
        <a:prstGeom prst="roundRect">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it would… if the distributions were the same</a:t>
          </a:r>
          <a:endParaRPr lang="ru-RU" sz="2100" kern="1200" dirty="0"/>
        </a:p>
      </dsp:txBody>
      <dsp:txXfrm>
        <a:off x="48433" y="64384"/>
        <a:ext cx="8112046" cy="8952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2C4E-681D-47FE-987B-27D76773918C}">
      <dsp:nvSpPr>
        <dsp:cNvPr id="0" name=""/>
        <dsp:cNvSpPr/>
      </dsp:nvSpPr>
      <dsp:spPr>
        <a:xfrm>
          <a:off x="45053" y="174704"/>
          <a:ext cx="7949805" cy="1337467"/>
        </a:xfrm>
        <a:prstGeom prst="roundRect">
          <a:avLst/>
        </a:prstGeom>
        <a:solidFill>
          <a:schemeClr val="accent1">
            <a:shade val="8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accent4"/>
              </a:solidFill>
            </a:rPr>
            <a:t>To draw conclusions from different distribution that did not participate in inference is generally useless - as long as we hold on Machine Learning paradigm.</a:t>
          </a:r>
          <a:endParaRPr lang="ru-RU" sz="2400" b="0" kern="1200" dirty="0">
            <a:solidFill>
              <a:schemeClr val="accent4"/>
            </a:solidFill>
          </a:endParaRPr>
        </a:p>
      </dsp:txBody>
      <dsp:txXfrm>
        <a:off x="110343" y="239994"/>
        <a:ext cx="7819225" cy="12068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7B977-2D30-4A01-BE55-483C8FD6258D}">
      <dsp:nvSpPr>
        <dsp:cNvPr id="0" name=""/>
        <dsp:cNvSpPr/>
      </dsp:nvSpPr>
      <dsp:spPr>
        <a:xfrm>
          <a:off x="195750" y="465"/>
          <a:ext cx="355057" cy="355057"/>
        </a:xfrm>
        <a:prstGeom prst="ellipse">
          <a:avLst/>
        </a:prstGeom>
        <a:gradFill rotWithShape="0">
          <a:gsLst>
            <a:gs pos="0">
              <a:srgbClr val="03D4A8"/>
            </a:gs>
            <a:gs pos="25000">
              <a:srgbClr val="21D6E0"/>
            </a:gs>
            <a:gs pos="75000">
              <a:srgbClr val="0087E6"/>
            </a:gs>
            <a:gs pos="100000">
              <a:srgbClr val="005CB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AUC</a:t>
          </a:r>
          <a:endParaRPr lang="ru-RU" sz="800" kern="1200" dirty="0"/>
        </a:p>
      </dsp:txBody>
      <dsp:txXfrm>
        <a:off x="247747" y="52462"/>
        <a:ext cx="251063" cy="251063"/>
      </dsp:txXfrm>
    </dsp:sp>
    <dsp:sp modelId="{F626DBA8-F281-4927-A137-D919F62FCC96}">
      <dsp:nvSpPr>
        <dsp:cNvPr id="0" name=""/>
        <dsp:cNvSpPr/>
      </dsp:nvSpPr>
      <dsp:spPr>
        <a:xfrm>
          <a:off x="270312" y="384352"/>
          <a:ext cx="205933" cy="205933"/>
        </a:xfrm>
        <a:prstGeom prst="mathPlus">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dsp:txBody>
      <dsp:txXfrm>
        <a:off x="297608" y="463101"/>
        <a:ext cx="151341" cy="48435"/>
      </dsp:txXfrm>
    </dsp:sp>
    <dsp:sp modelId="{D5FE5AF7-11E4-481A-BDB6-441DEDFA4988}">
      <dsp:nvSpPr>
        <dsp:cNvPr id="0" name=""/>
        <dsp:cNvSpPr/>
      </dsp:nvSpPr>
      <dsp:spPr>
        <a:xfrm>
          <a:off x="195750" y="619116"/>
          <a:ext cx="355057" cy="355057"/>
        </a:xfrm>
        <a:prstGeom prst="ellipse">
          <a:avLst/>
        </a:prstGeom>
        <a:gradFill rotWithShape="0">
          <a:gsLst>
            <a:gs pos="0">
              <a:srgbClr val="FFF200"/>
            </a:gs>
            <a:gs pos="45000">
              <a:srgbClr val="FF7A00"/>
            </a:gs>
            <a:gs pos="70000">
              <a:srgbClr val="FF0300"/>
            </a:gs>
            <a:gs pos="100000">
              <a:srgbClr val="4D0808"/>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KS</a:t>
          </a:r>
          <a:endParaRPr lang="ru-RU" sz="1200" kern="1200" dirty="0"/>
        </a:p>
      </dsp:txBody>
      <dsp:txXfrm>
        <a:off x="247747" y="671113"/>
        <a:ext cx="251063" cy="251063"/>
      </dsp:txXfrm>
    </dsp:sp>
    <dsp:sp modelId="{914B4B50-AA02-48F1-BF43-97148CCADA3E}">
      <dsp:nvSpPr>
        <dsp:cNvPr id="0" name=""/>
        <dsp:cNvSpPr/>
      </dsp:nvSpPr>
      <dsp:spPr>
        <a:xfrm>
          <a:off x="487956" y="365706"/>
          <a:ext cx="250924" cy="243228"/>
        </a:xfrm>
        <a:prstGeom prst="rightArrow">
          <a:avLst>
            <a:gd name="adj1" fmla="val 60000"/>
            <a:gd name="adj2" fmla="val 50000"/>
          </a:avLst>
        </a:prstGeom>
        <a:gradFill rotWithShape="0">
          <a:gsLst>
            <a:gs pos="0">
              <a:schemeClr val="accent5">
                <a:hueOff val="7200000"/>
                <a:satOff val="-29122"/>
                <a:lumOff val="-32549"/>
                <a:alphaOff val="0"/>
                <a:tint val="50000"/>
                <a:satMod val="300000"/>
              </a:schemeClr>
            </a:gs>
            <a:gs pos="35000">
              <a:schemeClr val="accent5">
                <a:hueOff val="7200000"/>
                <a:satOff val="-29122"/>
                <a:lumOff val="-32549"/>
                <a:alphaOff val="0"/>
                <a:tint val="37000"/>
                <a:satMod val="300000"/>
              </a:schemeClr>
            </a:gs>
            <a:gs pos="100000">
              <a:schemeClr val="accent5">
                <a:hueOff val="7200000"/>
                <a:satOff val="-29122"/>
                <a:lumOff val="-32549"/>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ru-RU" sz="1000" kern="1200" dirty="0"/>
        </a:p>
      </dsp:txBody>
      <dsp:txXfrm>
        <a:off x="487956" y="414352"/>
        <a:ext cx="177956" cy="145936"/>
      </dsp:txXfrm>
    </dsp:sp>
    <dsp:sp modelId="{B5CE43E4-F418-4D9A-8BB4-9771A6CB82CA}">
      <dsp:nvSpPr>
        <dsp:cNvPr id="0" name=""/>
        <dsp:cNvSpPr/>
      </dsp:nvSpPr>
      <dsp:spPr>
        <a:xfrm>
          <a:off x="763841" y="132262"/>
          <a:ext cx="710114" cy="710114"/>
        </a:xfrm>
        <a:prstGeom prst="ellipse">
          <a:avLst/>
        </a:prstGeom>
        <a:gradFill rotWithShape="0">
          <a:gsLst>
            <a:gs pos="0">
              <a:srgbClr val="FFEFD1"/>
            </a:gs>
            <a:gs pos="64999">
              <a:srgbClr val="F0EBD5"/>
            </a:gs>
            <a:gs pos="100000">
              <a:srgbClr val="D1C39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Loss</a:t>
          </a:r>
          <a:endParaRPr lang="ru-RU" sz="1700" kern="1200" dirty="0"/>
        </a:p>
      </dsp:txBody>
      <dsp:txXfrm>
        <a:off x="867835" y="236256"/>
        <a:ext cx="502126" cy="502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defTabSz="930275" eaLnBrk="1" hangingPunct="1">
              <a:defRPr sz="1200"/>
            </a:lvl1pPr>
          </a:lstStyle>
          <a:p>
            <a:endParaRPr lang="ru-RU" altLang="ru-RU" dirty="0"/>
          </a:p>
        </p:txBody>
      </p:sp>
      <p:sp>
        <p:nvSpPr>
          <p:cNvPr id="4505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algn="r" defTabSz="930275" eaLnBrk="1" hangingPunct="1">
              <a:defRPr sz="1200"/>
            </a:lvl1pPr>
          </a:lstStyle>
          <a:p>
            <a:endParaRPr lang="ru-RU" altLang="ru-RU" dirty="0"/>
          </a:p>
        </p:txBody>
      </p:sp>
      <p:sp>
        <p:nvSpPr>
          <p:cNvPr id="4506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5062" name="Rectangle 6"/>
          <p:cNvSpPr>
            <a:spLocks noGrp="1" noChangeArrowheads="1"/>
          </p:cNvSpPr>
          <p:nvPr>
            <p:ph type="ftr" sz="quarter" idx="4"/>
          </p:nvPr>
        </p:nvSpPr>
        <p:spPr bwMode="auto">
          <a:xfrm>
            <a:off x="0"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defTabSz="930275" eaLnBrk="1" hangingPunct="1">
              <a:defRPr sz="1200"/>
            </a:lvl1pPr>
          </a:lstStyle>
          <a:p>
            <a:endParaRPr lang="ru-RU" altLang="ru-RU" dirty="0"/>
          </a:p>
        </p:txBody>
      </p:sp>
      <p:sp>
        <p:nvSpPr>
          <p:cNvPr id="45063" name="Rectangle 7"/>
          <p:cNvSpPr>
            <a:spLocks noGrp="1" noChangeArrowheads="1"/>
          </p:cNvSpPr>
          <p:nvPr>
            <p:ph type="sldNum" sz="quarter" idx="5"/>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algn="r" defTabSz="930275" eaLnBrk="1" hangingPunct="1">
              <a:defRPr sz="1200"/>
            </a:lvl1pPr>
          </a:lstStyle>
          <a:p>
            <a:fld id="{0E411C8A-0446-4C67-8342-9D6A690D37BB}" type="slidenum">
              <a:rPr lang="ru-RU" altLang="ru-RU"/>
              <a:pPr/>
              <a:t>‹#›</a:t>
            </a:fld>
            <a:endParaRPr lang="ru-RU" altLang="ru-RU" dirty="0"/>
          </a:p>
        </p:txBody>
      </p:sp>
    </p:spTree>
    <p:extLst>
      <p:ext uri="{BB962C8B-B14F-4D97-AF65-F5344CB8AC3E}">
        <p14:creationId xmlns:p14="http://schemas.microsoft.com/office/powerpoint/2010/main" val="289060921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AA5E8-23EA-4291-BC03-FDF565D8BEA9}" type="slidenum">
              <a:rPr lang="ru-RU" altLang="ru-RU"/>
              <a:pPr/>
              <a:t>2</a:t>
            </a:fld>
            <a:endParaRPr lang="ru-RU" altLang="ru-RU"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pPr lvl="1">
              <a:buFontTx/>
              <a:buChar char="•"/>
            </a:pPr>
            <a:endParaRPr lang="ru-RU" alt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20</a:t>
            </a:fld>
            <a:endParaRPr lang="ru-RU" altLang="ru-RU" dirty="0"/>
          </a:p>
        </p:txBody>
      </p:sp>
    </p:spTree>
    <p:extLst>
      <p:ext uri="{BB962C8B-B14F-4D97-AF65-F5344CB8AC3E}">
        <p14:creationId xmlns:p14="http://schemas.microsoft.com/office/powerpoint/2010/main" val="328409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21</a:t>
            </a:fld>
            <a:endParaRPr lang="ru-RU" altLang="ru-RU" dirty="0"/>
          </a:p>
        </p:txBody>
      </p:sp>
    </p:spTree>
    <p:extLst>
      <p:ext uri="{BB962C8B-B14F-4D97-AF65-F5344CB8AC3E}">
        <p14:creationId xmlns:p14="http://schemas.microsoft.com/office/powerpoint/2010/main" val="64340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27</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28</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second statement is questionable. Keep this slide off for now.</a:t>
            </a:r>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29</a:t>
            </a:fld>
            <a:endParaRPr lang="ru-RU" altLang="ru-RU" dirty="0"/>
          </a:p>
        </p:txBody>
      </p:sp>
    </p:spTree>
    <p:extLst>
      <p:ext uri="{BB962C8B-B14F-4D97-AF65-F5344CB8AC3E}">
        <p14:creationId xmlns:p14="http://schemas.microsoft.com/office/powerpoint/2010/main" val="61938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50</a:t>
            </a:fld>
            <a:endParaRPr lang="ru-RU" altLang="ru-RU" dirty="0"/>
          </a:p>
        </p:txBody>
      </p:sp>
    </p:spTree>
    <p:extLst>
      <p:ext uri="{BB962C8B-B14F-4D97-AF65-F5344CB8AC3E}">
        <p14:creationId xmlns:p14="http://schemas.microsoft.com/office/powerpoint/2010/main" val="200742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6562" name="Line 2"/>
          <p:cNvSpPr>
            <a:spLocks noChangeShapeType="1"/>
          </p:cNvSpPr>
          <p:nvPr/>
        </p:nvSpPr>
        <p:spPr bwMode="auto">
          <a:xfrm>
            <a:off x="7315200" y="1066800"/>
            <a:ext cx="0" cy="1752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6563" name="Rectangle 3"/>
          <p:cNvSpPr>
            <a:spLocks noGrp="1" noChangeArrowheads="1"/>
          </p:cNvSpPr>
          <p:nvPr>
            <p:ph type="ctrTitle"/>
          </p:nvPr>
        </p:nvSpPr>
        <p:spPr>
          <a:xfrm>
            <a:off x="762000" y="457200"/>
            <a:ext cx="6389688" cy="2133600"/>
          </a:xfrm>
        </p:spPr>
        <p:txBody>
          <a:bodyPr/>
          <a:lstStyle>
            <a:lvl1pPr>
              <a:defRPr/>
            </a:lvl1pPr>
          </a:lstStyle>
          <a:p>
            <a:pPr lvl="0"/>
            <a:r>
              <a:rPr lang="ru-RU" altLang="ru-RU" noProof="0" smtClean="0"/>
              <a:t>Образец заголовка</a:t>
            </a:r>
          </a:p>
        </p:txBody>
      </p:sp>
      <p:sp>
        <p:nvSpPr>
          <p:cNvPr id="6656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a:lvl1pPr>
          </a:lstStyle>
          <a:p>
            <a:pPr lvl="0"/>
            <a:r>
              <a:rPr lang="ru-RU" altLang="ru-RU" noProof="0" smtClean="0"/>
              <a:t>Образец подзаголовка</a:t>
            </a:r>
          </a:p>
        </p:txBody>
      </p:sp>
      <p:sp>
        <p:nvSpPr>
          <p:cNvPr id="66565" name="Rectangle 5"/>
          <p:cNvSpPr>
            <a:spLocks noGrp="1" noChangeArrowheads="1"/>
          </p:cNvSpPr>
          <p:nvPr>
            <p:ph type="dt" sz="half" idx="2"/>
          </p:nvPr>
        </p:nvSpPr>
        <p:spPr>
          <a:xfrm>
            <a:off x="457200" y="6248400"/>
            <a:ext cx="2133600" cy="457200"/>
          </a:xfrm>
          <a:prstGeom prst="rect">
            <a:avLst/>
          </a:prstGeom>
        </p:spPr>
        <p:txBody>
          <a:bodyPr/>
          <a:lstStyle>
            <a:lvl1pPr>
              <a:defRPr/>
            </a:lvl1pPr>
          </a:lstStyle>
          <a:p>
            <a:endParaRPr lang="ru-RU" altLang="ru-RU" dirty="0"/>
          </a:p>
        </p:txBody>
      </p:sp>
      <p:sp>
        <p:nvSpPr>
          <p:cNvPr id="66566" name="Rectangle 6"/>
          <p:cNvSpPr>
            <a:spLocks noGrp="1" noChangeArrowheads="1"/>
          </p:cNvSpPr>
          <p:nvPr>
            <p:ph type="ftr" sz="quarter" idx="3"/>
          </p:nvPr>
        </p:nvSpPr>
        <p:spPr/>
        <p:txBody>
          <a:bodyPr/>
          <a:lstStyle>
            <a:lvl1pPr>
              <a:defRPr sz="1400"/>
            </a:lvl1pPr>
          </a:lstStyle>
          <a:p>
            <a:endParaRPr lang="ru-RU" altLang="ru-RU" dirty="0"/>
          </a:p>
        </p:txBody>
      </p:sp>
      <p:sp>
        <p:nvSpPr>
          <p:cNvPr id="66567" name="Rectangle 7"/>
          <p:cNvSpPr>
            <a:spLocks noGrp="1" noChangeArrowheads="1"/>
          </p:cNvSpPr>
          <p:nvPr>
            <p:ph type="sldNum" sz="quarter" idx="4"/>
          </p:nvPr>
        </p:nvSpPr>
        <p:spPr/>
        <p:txBody>
          <a:bodyPr/>
          <a:lstStyle>
            <a:lvl1pPr>
              <a:defRPr/>
            </a:lvl1pPr>
          </a:lstStyle>
          <a:p>
            <a:fld id="{74BE9328-B2D6-4561-83C3-EFFB646989DB}" type="slidenum">
              <a:rPr lang="ru-RU" altLang="ru-RU" smtClean="0"/>
              <a:pPr/>
              <a:t>‹#›</a:t>
            </a:fld>
            <a:endParaRPr lang="ru-RU" altLang="ru-RU" dirty="0"/>
          </a:p>
        </p:txBody>
      </p:sp>
      <p:sp>
        <p:nvSpPr>
          <p:cNvPr id="66568" name="Line 8"/>
          <p:cNvSpPr>
            <a:spLocks noChangeShapeType="1"/>
          </p:cNvSpPr>
          <p:nvPr/>
        </p:nvSpPr>
        <p:spPr bwMode="auto">
          <a:xfrm>
            <a:off x="838200" y="2819400"/>
            <a:ext cx="647700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grpSp>
        <p:nvGrpSpPr>
          <p:cNvPr id="66569" name="Group 9" descr="decorative graphic made up of dots"/>
          <p:cNvGrpSpPr>
            <a:grpSpLocks/>
          </p:cNvGrpSpPr>
          <p:nvPr/>
        </p:nvGrpSpPr>
        <p:grpSpPr bwMode="auto">
          <a:xfrm>
            <a:off x="7467600" y="1219200"/>
            <a:ext cx="792163" cy="1295400"/>
            <a:chOff x="5136" y="960"/>
            <a:chExt cx="528" cy="864"/>
          </a:xfrm>
        </p:grpSpPr>
        <p:sp>
          <p:nvSpPr>
            <p:cNvPr id="66570" name="Oval 10"/>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1" name="Oval 11"/>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2" name="Oval 12"/>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3" name="Oval 13"/>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4" name="Oval 14"/>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5" name="Oval 15"/>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6" name="Oval 16"/>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7" name="Oval 17"/>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8" name="Oval 18"/>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9" name="Oval 19"/>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0" name="Oval 20"/>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1" name="Oval 21"/>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2" name="Oval 22"/>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3" name="Oval 23"/>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4" name="Oval 24"/>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5" name="Oval 25"/>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6" name="Oval 26"/>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7" name="Oval 27"/>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8" name="Oval 28"/>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9" name="Oval 29"/>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0" name="Oval 30"/>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1" name="Oval 31"/>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2" name="Oval 32"/>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3" name="Oval 33"/>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4" name="Oval 34"/>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5" name="Oval 35"/>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6" name="Oval 36"/>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7" name="Oval 37"/>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8" name="Oval 38"/>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9" name="Oval 39"/>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0" name="Oval 40"/>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grpSp>
        <p:nvGrpSpPr>
          <p:cNvPr id="66601" name="Group 41" descr="decorative graphic made up of dots"/>
          <p:cNvGrpSpPr>
            <a:grpSpLocks/>
          </p:cNvGrpSpPr>
          <p:nvPr/>
        </p:nvGrpSpPr>
        <p:grpSpPr bwMode="auto">
          <a:xfrm>
            <a:off x="7467600" y="1219200"/>
            <a:ext cx="792163" cy="1295400"/>
            <a:chOff x="5136" y="960"/>
            <a:chExt cx="528" cy="864"/>
          </a:xfrm>
        </p:grpSpPr>
        <p:sp>
          <p:nvSpPr>
            <p:cNvPr id="66602" name="Oval 42"/>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3" name="Oval 43"/>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4" name="Oval 44"/>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5" name="Oval 45"/>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6" name="Oval 46"/>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7" name="Oval 47"/>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8" name="Oval 48"/>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9" name="Oval 49"/>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0" name="Oval 50"/>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1" name="Oval 51"/>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2" name="Oval 52"/>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3" name="Oval 53"/>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4" name="Oval 54"/>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5" name="Oval 55"/>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6" name="Oval 56"/>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7" name="Oval 57"/>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8" name="Oval 58"/>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9" name="Oval 59"/>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0" name="Oval 60"/>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1" name="Oval 61"/>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2" name="Oval 62"/>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3" name="Oval 63"/>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4" name="Oval 64"/>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5" name="Oval 65"/>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6" name="Oval 66"/>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7" name="Oval 67"/>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8" name="Oval 68"/>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9" name="Oval 69"/>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0" name="Oval 70"/>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1" name="Oval 71"/>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2" name="Oval 72"/>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30975234-B397-445B-AF9F-4879C61F47C6}" type="slidenum">
              <a:rPr lang="ru-RU" altLang="ru-RU" smtClean="0"/>
              <a:pPr/>
              <a:t>‹#›</a:t>
            </a:fld>
            <a:endParaRPr lang="ru-RU" altLang="ru-RU" dirty="0"/>
          </a:p>
        </p:txBody>
      </p:sp>
    </p:spTree>
    <p:extLst>
      <p:ext uri="{BB962C8B-B14F-4D97-AF65-F5344CB8AC3E}">
        <p14:creationId xmlns:p14="http://schemas.microsoft.com/office/powerpoint/2010/main" val="73330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2238"/>
            <a:ext cx="2057400" cy="6008687"/>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22238"/>
            <a:ext cx="6019800" cy="600868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FE32DD1-85CB-436B-9787-2DF3AFA5ABB4}" type="slidenum">
              <a:rPr lang="ru-RU" altLang="ru-RU" smtClean="0"/>
              <a:pPr/>
              <a:t>‹#›</a:t>
            </a:fld>
            <a:endParaRPr lang="ru-RU" altLang="ru-RU" dirty="0"/>
          </a:p>
        </p:txBody>
      </p:sp>
    </p:spTree>
    <p:extLst>
      <p:ext uri="{BB962C8B-B14F-4D97-AF65-F5344CB8AC3E}">
        <p14:creationId xmlns:p14="http://schemas.microsoft.com/office/powerpoint/2010/main" val="2667754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22238"/>
            <a:ext cx="7543800" cy="12954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pPr algn="r" eaLnBrk="1" latinLnBrk="0" hangingPunct="1"/>
            <a:fld id="{9D21D778-B565-4D7E-94D7-64010A445B68}" type="datetimeFigureOut">
              <a:rPr lang="en-US" smtClean="0"/>
              <a:pPr algn="r" eaLnBrk="1" latinLnBrk="0" hangingPunct="1"/>
              <a:t>2/6/2016</a:t>
            </a:fld>
            <a:endParaRPr lang="en-US" sz="1400" dirty="0">
              <a:solidFill>
                <a:srgbClr val="FFFFFF"/>
              </a:solidFill>
            </a:endParaRPr>
          </a:p>
        </p:txBody>
      </p:sp>
      <p:sp>
        <p:nvSpPr>
          <p:cNvPr id="6" name="Нижний колонтитул 5"/>
          <p:cNvSpPr>
            <a:spLocks noGrp="1"/>
          </p:cNvSpPr>
          <p:nvPr>
            <p:ph type="ftr" sz="quarter" idx="11"/>
          </p:nvPr>
        </p:nvSpPr>
        <p:spPr>
          <a:xfrm>
            <a:off x="3124200" y="6248400"/>
            <a:ext cx="2895600" cy="457200"/>
          </a:xfrm>
        </p:spPr>
        <p:txBody>
          <a:bodyPr/>
          <a:lstStyle>
            <a:lvl1pPr>
              <a:defRPr/>
            </a:lvl1pPr>
          </a:lstStyle>
          <a:p>
            <a:endParaRPr lang="ru-RU" altLang="ru-RU" dirty="0"/>
          </a:p>
        </p:txBody>
      </p:sp>
      <p:sp>
        <p:nvSpPr>
          <p:cNvPr id="7" name="Номер слайда 6"/>
          <p:cNvSpPr>
            <a:spLocks noGrp="1"/>
          </p:cNvSpPr>
          <p:nvPr>
            <p:ph type="sldNum" sz="quarter" idx="12"/>
          </p:nvPr>
        </p:nvSpPr>
        <p:spPr>
          <a:xfrm>
            <a:off x="6553200" y="6248400"/>
            <a:ext cx="2133600" cy="457200"/>
          </a:xfrm>
        </p:spPr>
        <p:txBody>
          <a:bodyPr/>
          <a:lstStyle>
            <a:lvl1pPr>
              <a:defRPr/>
            </a:lvl1pPr>
          </a:lstStyle>
          <a:p>
            <a:fld id="{2DE865DE-8BBA-4F44-BBAA-F56390158C66}" type="slidenum">
              <a:rPr lang="ru-RU" altLang="ru-RU" smtClean="0"/>
              <a:pPr/>
              <a:t>‹#›</a:t>
            </a:fld>
            <a:endParaRPr lang="ru-RU" altLang="ru-RU" dirty="0"/>
          </a:p>
        </p:txBody>
      </p:sp>
    </p:spTree>
    <p:extLst>
      <p:ext uri="{BB962C8B-B14F-4D97-AF65-F5344CB8AC3E}">
        <p14:creationId xmlns:p14="http://schemas.microsoft.com/office/powerpoint/2010/main" val="280150153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dirty="0"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B2CB5D2-C2A0-4322-92F8-C5B3823B5059}" type="slidenum">
              <a:rPr lang="ru-RU" altLang="ru-RU" smtClean="0"/>
              <a:pPr/>
              <a:t>‹#›</a:t>
            </a:fld>
            <a:endParaRPr lang="ru-RU" altLang="ru-RU" dirty="0"/>
          </a:p>
        </p:txBody>
      </p:sp>
    </p:spTree>
    <p:extLst>
      <p:ext uri="{BB962C8B-B14F-4D97-AF65-F5344CB8AC3E}">
        <p14:creationId xmlns:p14="http://schemas.microsoft.com/office/powerpoint/2010/main" val="401832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4F32FBF2-23CF-4D01-8BE2-41DF817B5F23}" type="slidenum">
              <a:rPr lang="ru-RU" altLang="ru-RU" smtClean="0"/>
              <a:pPr/>
              <a:t>‹#›</a:t>
            </a:fld>
            <a:endParaRPr lang="ru-RU" altLang="ru-RU" dirty="0"/>
          </a:p>
        </p:txBody>
      </p:sp>
    </p:spTree>
    <p:extLst>
      <p:ext uri="{BB962C8B-B14F-4D97-AF65-F5344CB8AC3E}">
        <p14:creationId xmlns:p14="http://schemas.microsoft.com/office/powerpoint/2010/main" val="331529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5E845839-06EE-4187-86CA-57F4AD8F971F}" type="slidenum">
              <a:rPr lang="ru-RU" altLang="ru-RU" smtClean="0"/>
              <a:pPr/>
              <a:t>‹#›</a:t>
            </a:fld>
            <a:endParaRPr lang="ru-RU" altLang="ru-RU" dirty="0"/>
          </a:p>
        </p:txBody>
      </p:sp>
    </p:spTree>
    <p:extLst>
      <p:ext uri="{BB962C8B-B14F-4D97-AF65-F5344CB8AC3E}">
        <p14:creationId xmlns:p14="http://schemas.microsoft.com/office/powerpoint/2010/main" val="421765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8" name="Нижний колонтитул 7"/>
          <p:cNvSpPr>
            <a:spLocks noGrp="1"/>
          </p:cNvSpPr>
          <p:nvPr>
            <p:ph type="ftr" sz="quarter" idx="11"/>
          </p:nvPr>
        </p:nvSpPr>
        <p:spPr/>
        <p:txBody>
          <a:bodyPr/>
          <a:lstStyle>
            <a:lvl1pPr>
              <a:defRPr/>
            </a:lvl1pPr>
          </a:lstStyle>
          <a:p>
            <a:endParaRPr lang="ru-RU" altLang="ru-RU" dirty="0"/>
          </a:p>
        </p:txBody>
      </p:sp>
      <p:sp>
        <p:nvSpPr>
          <p:cNvPr id="9" name="Номер слайда 8"/>
          <p:cNvSpPr>
            <a:spLocks noGrp="1"/>
          </p:cNvSpPr>
          <p:nvPr>
            <p:ph type="sldNum" sz="quarter" idx="12"/>
          </p:nvPr>
        </p:nvSpPr>
        <p:spPr/>
        <p:txBody>
          <a:bodyPr/>
          <a:lstStyle>
            <a:lvl1pPr>
              <a:defRPr/>
            </a:lvl1pPr>
          </a:lstStyle>
          <a:p>
            <a:fld id="{815E52C5-4261-43AF-83D9-FEA05EA961D7}" type="slidenum">
              <a:rPr lang="ru-RU" altLang="ru-RU" smtClean="0"/>
              <a:pPr/>
              <a:t>‹#›</a:t>
            </a:fld>
            <a:endParaRPr lang="ru-RU" altLang="ru-RU" dirty="0"/>
          </a:p>
        </p:txBody>
      </p:sp>
    </p:spTree>
    <p:extLst>
      <p:ext uri="{BB962C8B-B14F-4D97-AF65-F5344CB8AC3E}">
        <p14:creationId xmlns:p14="http://schemas.microsoft.com/office/powerpoint/2010/main" val="51118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4" name="Нижний колонтитул 3"/>
          <p:cNvSpPr>
            <a:spLocks noGrp="1"/>
          </p:cNvSpPr>
          <p:nvPr>
            <p:ph type="ftr" sz="quarter" idx="11"/>
          </p:nvPr>
        </p:nvSpPr>
        <p:spPr/>
        <p:txBody>
          <a:bodyPr/>
          <a:lstStyle>
            <a:lvl1pPr>
              <a:defRPr sz="1000"/>
            </a:lvl1pPr>
          </a:lstStyle>
          <a:p>
            <a:endParaRPr lang="ru-RU" altLang="ru-RU" dirty="0"/>
          </a:p>
        </p:txBody>
      </p:sp>
      <p:sp>
        <p:nvSpPr>
          <p:cNvPr id="5" name="Номер слайда 4"/>
          <p:cNvSpPr>
            <a:spLocks noGrp="1"/>
          </p:cNvSpPr>
          <p:nvPr>
            <p:ph type="sldNum" sz="quarter" idx="12"/>
          </p:nvPr>
        </p:nvSpPr>
        <p:spPr/>
        <p:txBody>
          <a:bodyPr/>
          <a:lstStyle>
            <a:lvl1pPr>
              <a:defRPr/>
            </a:lvl1pPr>
          </a:lstStyle>
          <a:p>
            <a:fld id="{CFBD3D02-347D-4DC3-8D64-88AC6A364BBB}" type="slidenum">
              <a:rPr lang="ru-RU" altLang="ru-RU" smtClean="0"/>
              <a:pPr/>
              <a:t>‹#›</a:t>
            </a:fld>
            <a:endParaRPr lang="ru-RU" altLang="ru-RU" dirty="0"/>
          </a:p>
        </p:txBody>
      </p:sp>
    </p:spTree>
    <p:extLst>
      <p:ext uri="{BB962C8B-B14F-4D97-AF65-F5344CB8AC3E}">
        <p14:creationId xmlns:p14="http://schemas.microsoft.com/office/powerpoint/2010/main" val="302317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dirty="0"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3AC78D0F-A5D8-4F35-8523-8DD6BF243A72}" type="slidenum">
              <a:rPr lang="ru-RU" altLang="ru-RU" smtClean="0"/>
              <a:pPr/>
              <a:t>‹#›</a:t>
            </a:fld>
            <a:endParaRPr lang="ru-RU" altLang="ru-RU" dirty="0"/>
          </a:p>
        </p:txBody>
      </p:sp>
    </p:spTree>
    <p:extLst>
      <p:ext uri="{BB962C8B-B14F-4D97-AF65-F5344CB8AC3E}">
        <p14:creationId xmlns:p14="http://schemas.microsoft.com/office/powerpoint/2010/main" val="1449675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dirty="0" smtClean="0"/>
              <a:t>Вставка рисунка</a:t>
            </a:r>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44FD3FC0-367B-4383-8595-6FE7F297C38E}" type="slidenum">
              <a:rPr lang="ru-RU" altLang="ru-RU" smtClean="0"/>
              <a:pPr/>
              <a:t>‹#›</a:t>
            </a:fld>
            <a:endParaRPr lang="ru-RU" altLang="ru-RU" dirty="0"/>
          </a:p>
        </p:txBody>
      </p:sp>
    </p:spTree>
    <p:extLst>
      <p:ext uri="{BB962C8B-B14F-4D97-AF65-F5344CB8AC3E}">
        <p14:creationId xmlns:p14="http://schemas.microsoft.com/office/powerpoint/2010/main" val="191038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EC"/>
        </a:solidFill>
        <a:effectLst/>
      </p:bgPr>
    </p:bg>
    <p:spTree>
      <p:nvGrpSpPr>
        <p:cNvPr id="1" name=""/>
        <p:cNvGrpSpPr/>
        <p:nvPr/>
      </p:nvGrpSpPr>
      <p:grpSpPr>
        <a:xfrm>
          <a:off x="0" y="0"/>
          <a:ext cx="0" cy="0"/>
          <a:chOff x="0" y="0"/>
          <a:chExt cx="0" cy="0"/>
        </a:xfrm>
      </p:grpSpPr>
      <p:sp>
        <p:nvSpPr>
          <p:cNvPr id="65538" name="Line 2"/>
          <p:cNvSpPr>
            <a:spLocks noChangeShapeType="1"/>
          </p:cNvSpPr>
          <p:nvPr/>
        </p:nvSpPr>
        <p:spPr bwMode="auto">
          <a:xfrm>
            <a:off x="8001000" y="0"/>
            <a:ext cx="0" cy="15240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5539"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ru-RU" altLang="ru-RU" dirty="0" smtClean="0"/>
              <a:t>Образец заголовка</a:t>
            </a:r>
          </a:p>
        </p:txBody>
      </p:sp>
      <p:sp>
        <p:nvSpPr>
          <p:cNvPr id="65540"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dirty="0" smtClean="0"/>
              <a:t>Образец текста</a:t>
            </a:r>
          </a:p>
          <a:p>
            <a:pPr lvl="1"/>
            <a:r>
              <a:rPr lang="ru-RU" altLang="ru-RU" dirty="0" smtClean="0"/>
              <a:t>Второй уровень</a:t>
            </a:r>
          </a:p>
          <a:p>
            <a:pPr lvl="2"/>
            <a:r>
              <a:rPr lang="ru-RU" altLang="ru-RU" dirty="0" smtClean="0"/>
              <a:t>Третий уровень</a:t>
            </a:r>
          </a:p>
          <a:p>
            <a:pPr lvl="3"/>
            <a:r>
              <a:rPr lang="ru-RU" altLang="ru-RU" dirty="0" smtClean="0"/>
              <a:t>Четвертый уровень</a:t>
            </a:r>
          </a:p>
          <a:p>
            <a:pPr lvl="4"/>
            <a:r>
              <a:rPr lang="ru-RU" altLang="ru-RU" dirty="0" smtClean="0"/>
              <a:t>Пятый уровень</a:t>
            </a:r>
          </a:p>
        </p:txBody>
      </p:sp>
      <p:sp>
        <p:nvSpPr>
          <p:cNvPr id="65542" name="Rectangle 6"/>
          <p:cNvSpPr>
            <a:spLocks noGrp="1" noChangeArrowheads="1"/>
          </p:cNvSpPr>
          <p:nvPr>
            <p:ph type="ftr" sz="quarter" idx="3"/>
          </p:nvPr>
        </p:nvSpPr>
        <p:spPr bwMode="auto">
          <a:xfrm>
            <a:off x="457200" y="6237312"/>
            <a:ext cx="4834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endParaRPr lang="ru-RU" altLang="ru-RU" dirty="0"/>
          </a:p>
        </p:txBody>
      </p:sp>
      <p:sp>
        <p:nvSpPr>
          <p:cNvPr id="6554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DE865DE-8BBA-4F44-BBAA-F56390158C66}" type="slidenum">
              <a:rPr lang="ru-RU" altLang="ru-RU" smtClean="0"/>
              <a:pPr/>
              <a:t>‹#›</a:t>
            </a:fld>
            <a:endParaRPr lang="ru-RU" altLang="ru-RU" dirty="0"/>
          </a:p>
        </p:txBody>
      </p:sp>
      <p:grpSp>
        <p:nvGrpSpPr>
          <p:cNvPr id="65544" name="Group 8" descr="decorative graphic made up of dots"/>
          <p:cNvGrpSpPr>
            <a:grpSpLocks/>
          </p:cNvGrpSpPr>
          <p:nvPr/>
        </p:nvGrpSpPr>
        <p:grpSpPr bwMode="auto">
          <a:xfrm>
            <a:off x="8153400" y="152400"/>
            <a:ext cx="792163" cy="1295400"/>
            <a:chOff x="5136" y="960"/>
            <a:chExt cx="528" cy="864"/>
          </a:xfrm>
        </p:grpSpPr>
        <p:sp>
          <p:nvSpPr>
            <p:cNvPr id="655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
        <p:nvSpPr>
          <p:cNvPr id="65576" name="Line 40"/>
          <p:cNvSpPr>
            <a:spLocks noChangeShapeType="1"/>
          </p:cNvSpPr>
          <p:nvPr/>
        </p:nvSpPr>
        <p:spPr bwMode="auto">
          <a:xfrm>
            <a:off x="457200" y="1524000"/>
            <a:ext cx="75438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670" r:id="rId13"/>
  </p:sldLayoutIdLst>
  <p:hf hdr="0" dt="0"/>
  <p:txStyles>
    <p:title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yandexdataschool.com/" TargetMode="External"/><Relationship Id="rId18" Type="http://schemas.openxmlformats.org/officeDocument/2006/relationships/image" Target="../media/image9.png"/><Relationship Id="rId3" Type="http://schemas.openxmlformats.org/officeDocument/2006/relationships/hyperlink" Target="http://home.web.cern.ch/" TargetMode="External"/><Relationship Id="rId21" Type="http://schemas.openxmlformats.org/officeDocument/2006/relationships/hyperlink" Target="http://www2.warwick.ac.uk/" TargetMode="External"/><Relationship Id="rId7" Type="http://schemas.openxmlformats.org/officeDocument/2006/relationships/hyperlink" Target="http://www.intel.com/" TargetMode="External"/><Relationship Id="rId12" Type="http://schemas.openxmlformats.org/officeDocument/2006/relationships/image" Target="../media/image6.png"/><Relationship Id="rId17" Type="http://schemas.openxmlformats.org/officeDocument/2006/relationships/hyperlink" Target="https://www.kaggle.com/"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lhcb-public.web.cern.ch/lhcb-public/" TargetMode="External"/><Relationship Id="rId5" Type="http://schemas.openxmlformats.org/officeDocument/2006/relationships/hyperlink" Target="https://yandexdatafactory.com/" TargetMode="External"/><Relationship Id="rId15" Type="http://schemas.openxmlformats.org/officeDocument/2006/relationships/hyperlink" Target="http://www.ifj.edu.pl/" TargetMode="External"/><Relationship Id="rId10" Type="http://schemas.openxmlformats.org/officeDocument/2006/relationships/image" Target="../media/image5.png"/><Relationship Id="rId19" Type="http://schemas.openxmlformats.org/officeDocument/2006/relationships/hyperlink" Target="https://www.uzh.ch/index_en.html" TargetMode="External"/><Relationship Id="rId4" Type="http://schemas.openxmlformats.org/officeDocument/2006/relationships/image" Target="../media/image2.png"/><Relationship Id="rId9" Type="http://schemas.openxmlformats.org/officeDocument/2006/relationships/hyperlink" Target="http://www.hse.ru/en/" TargetMode="External"/><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diagramColors" Target="../diagrams/colors1.xml"/><Relationship Id="rId12" Type="http://schemas.openxmlformats.org/officeDocument/2006/relationships/diagramColors" Target="../diagrams/colors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3.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25.xml"/><Relationship Id="rId4" Type="http://schemas.openxmlformats.org/officeDocument/2006/relationships/slide" Target="slide4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1.png"/><Relationship Id="rId3" Type="http://schemas.openxmlformats.org/officeDocument/2006/relationships/diagramLayout" Target="../diagrams/layout4.xml"/><Relationship Id="rId7" Type="http://schemas.openxmlformats.org/officeDocument/2006/relationships/diagramData" Target="../diagrams/data7.xml"/><Relationship Id="rId12" Type="http://schemas.openxmlformats.org/officeDocument/2006/relationships/image" Target="../media/image261.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4.xml"/><Relationship Id="rId11" Type="http://schemas.openxmlformats.org/officeDocument/2006/relationships/image" Target="../media/image29.png"/><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5.tmp"/><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6.xml"/><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7.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slide" Target="slide5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tm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slide" Target="slide55.xml"/><Relationship Id="rId4" Type="http://schemas.openxmlformats.org/officeDocument/2006/relationships/hyperlink" Target="https://www.kaggle.com/c/flavours-of-physics/details/agreement-tes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tmp"/></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josefslavicek/flavours-of-physics/simplified-version-of-my-solution" TargetMode="External"/><Relationship Id="rId2" Type="http://schemas.openxmlformats.org/officeDocument/2006/relationships/hyperlink" Target="https://www.kaggle.com/rakhlin/flavours-of-physics/abcd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rxiv.org/pdf/1508.06576v2.pdf" TargetMode="External"/><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slide" Target="slide1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slide" Target="slide54.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github.com/alexander-rakhlin/flavours-of-physics"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slide" Target="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fchollet/kera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50.png"/><Relationship Id="rId3" Type="http://schemas.openxmlformats.org/officeDocument/2006/relationships/image" Target="../media/image330.png"/><Relationship Id="rId7" Type="http://schemas.openxmlformats.org/officeDocument/2006/relationships/image" Target="../media/image391.png"/><Relationship Id="rId12" Type="http://schemas.openxmlformats.org/officeDocument/2006/relationships/image" Target="../media/image440.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30.png"/><Relationship Id="rId5" Type="http://schemas.openxmlformats.org/officeDocument/2006/relationships/image" Target="../media/image350.png"/><Relationship Id="rId10" Type="http://schemas.openxmlformats.org/officeDocument/2006/relationships/image" Target="../media/image420.png"/><Relationship Id="rId4" Type="http://schemas.openxmlformats.org/officeDocument/2006/relationships/image" Target="../media/image340.png"/><Relationship Id="rId9" Type="http://schemas.openxmlformats.org/officeDocument/2006/relationships/image" Target="../media/image410.png"/></Relationships>
</file>

<file path=ppt/slides/_rels/slide4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diagramData" Target="../diagrams/data11.xml"/><Relationship Id="rId7" Type="http://schemas.microsoft.com/office/2007/relationships/diagramDrawing" Target="../diagrams/drawing8.xml"/><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flavours-of-physics" TargetMode="External"/><Relationship Id="rId2" Type="http://schemas.openxmlformats.org/officeDocument/2006/relationships/hyperlink" Target="https://www.kaggle.com/c/higgs-bos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5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hyperlink" Target="http://cs229.stanford.edu/notes/cs229-notes4.pdf" TargetMode="External"/><Relationship Id="rId7" Type="http://schemas.openxmlformats.org/officeDocument/2006/relationships/image" Target="../media/image390.png"/><Relationship Id="rId2" Type="http://schemas.openxmlformats.org/officeDocument/2006/relationships/hyperlink" Target="https://kaggle2.blob.core.windows.net/competitions/kaggle/4488/media/lhcb_description_official.pdf" TargetMode="External"/><Relationship Id="rId1" Type="http://schemas.openxmlformats.org/officeDocument/2006/relationships/slideLayout" Target="../slideLayouts/slideLayout2.xml"/><Relationship Id="rId6" Type="http://schemas.openxmlformats.org/officeDocument/2006/relationships/hyperlink" Target="https://www.aaai.org/ocs/index.php/AAAI/AAAI15/paper/viewFile/9478/9875" TargetMode="External"/><Relationship Id="rId5" Type="http://schemas.openxmlformats.org/officeDocument/2006/relationships/hyperlink" Target="http://sifaka.cs.uiuc.edu/jiang4/domain_adaptation/survey/da_survey.html" TargetMode="External"/><Relationship Id="rId4" Type="http://schemas.openxmlformats.org/officeDocument/2006/relationships/hyperlink" Target="http://arxiv.org/pdf/1404.4175.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researchgate.net/publication/257015153_ROC_curve_equivalence_using_the_Kolmogorov-Smirnov_test" TargetMode="External"/><Relationship Id="rId2" Type="http://schemas.openxmlformats.org/officeDocument/2006/relationships/hyperlink" Target="https://en.wikipedia.org/wiki/Kolmogorov&#8211;Smirnov_test" TargetMode="External"/><Relationship Id="rId1" Type="http://schemas.openxmlformats.org/officeDocument/2006/relationships/slideLayout" Target="../slideLayouts/slideLayout2.xml"/><Relationship Id="rId4" Type="http://schemas.openxmlformats.org/officeDocument/2006/relationships/hyperlink" Target="https://en.wikipedia.org/wiki/One-class_classificatio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work.caltech.edu/index.html"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8" name="Прямоугольник 17"/>
          <p:cNvSpPr/>
          <p:nvPr/>
        </p:nvSpPr>
        <p:spPr bwMode="auto">
          <a:xfrm>
            <a:off x="251519" y="0"/>
            <a:ext cx="7776865" cy="1627844"/>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 name="Заголовок 1"/>
          <p:cNvSpPr>
            <a:spLocks noGrp="1"/>
          </p:cNvSpPr>
          <p:nvPr>
            <p:ph type="title"/>
          </p:nvPr>
        </p:nvSpPr>
        <p:spPr>
          <a:xfrm>
            <a:off x="251519" y="548680"/>
            <a:ext cx="7956376" cy="792088"/>
          </a:xfrm>
        </p:spPr>
        <p:txBody>
          <a:bodyPr>
            <a:normAutofit fontScale="90000"/>
          </a:bodyPr>
          <a:lstStyle/>
          <a:p>
            <a:pPr algn="ctr"/>
            <a:r>
              <a:rPr lang="en-US" sz="2800" dirty="0" smtClean="0">
                <a:solidFill>
                  <a:schemeClr val="tx2">
                    <a:lumMod val="20000"/>
                    <a:lumOff val="80000"/>
                  </a:schemeClr>
                </a:solidFill>
              </a:rPr>
              <a:t>Flavours of Physics Challenge: Physics Prize</a:t>
            </a:r>
            <a:br>
              <a:rPr lang="en-US" sz="2800" dirty="0" smtClean="0">
                <a:solidFill>
                  <a:schemeClr val="tx2">
                    <a:lumMod val="20000"/>
                    <a:lumOff val="80000"/>
                  </a:schemeClr>
                </a:solidFill>
              </a:rPr>
            </a:br>
            <a:r>
              <a:rPr lang="en-US" sz="2800" dirty="0" smtClean="0">
                <a:solidFill>
                  <a:schemeClr val="tx2">
                    <a:lumMod val="20000"/>
                    <a:lumOff val="80000"/>
                  </a:schemeClr>
                </a:solidFill>
              </a:rPr>
              <a:t>Transfer Learning approach</a:t>
            </a:r>
            <a:endParaRPr lang="en-US" sz="1800" b="0" dirty="0">
              <a:solidFill>
                <a:schemeClr val="tx2">
                  <a:lumMod val="20000"/>
                  <a:lumOff val="80000"/>
                </a:schemeClr>
              </a:solidFill>
            </a:endParaRPr>
          </a:p>
        </p:txBody>
      </p:sp>
      <p:pic>
        <p:nvPicPr>
          <p:cNvPr id="4" name="Объект 3">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530803" y="5929371"/>
            <a:ext cx="361621" cy="361621"/>
          </a:xfrm>
        </p:spPr>
      </p:pic>
      <p:sp>
        <p:nvSpPr>
          <p:cNvPr id="10" name="Номер слайда 9"/>
          <p:cNvSpPr>
            <a:spLocks noGrp="1"/>
          </p:cNvSpPr>
          <p:nvPr>
            <p:ph type="sldNum" sz="quarter" idx="12"/>
          </p:nvPr>
        </p:nvSpPr>
        <p:spPr/>
        <p:txBody>
          <a:bodyPr/>
          <a:lstStyle/>
          <a:p>
            <a:fld id="{8B2CB5D2-C2A0-4322-92F8-C5B3823B5059}" type="slidenum">
              <a:rPr lang="ru-RU" altLang="ru-RU" smtClean="0"/>
              <a:pPr/>
              <a:t>1</a:t>
            </a:fld>
            <a:endParaRPr lang="ru-RU" altLang="ru-RU" dirty="0"/>
          </a:p>
        </p:txBody>
      </p:sp>
      <p:pic>
        <p:nvPicPr>
          <p:cNvPr id="5" name="Рисунок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373" y="6381000"/>
            <a:ext cx="935130" cy="360000"/>
          </a:xfrm>
          <a:prstGeom prst="rect">
            <a:avLst/>
          </a:prstGeom>
        </p:spPr>
      </p:pic>
      <p:pic>
        <p:nvPicPr>
          <p:cNvPr id="6" name="Рисунок 5">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6503" y="6381000"/>
            <a:ext cx="739260" cy="360000"/>
          </a:xfrm>
          <a:prstGeom prst="rect">
            <a:avLst/>
          </a:prstGeom>
        </p:spPr>
      </p:pic>
      <p:pic>
        <p:nvPicPr>
          <p:cNvPr id="7" name="Рисунок 6">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4737" y="6381000"/>
            <a:ext cx="360000" cy="360000"/>
          </a:xfrm>
          <a:prstGeom prst="rect">
            <a:avLst/>
          </a:prstGeom>
        </p:spPr>
      </p:pic>
      <p:pic>
        <p:nvPicPr>
          <p:cNvPr id="8" name="Рисунок 7">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82204" y="6381000"/>
            <a:ext cx="529410" cy="360000"/>
          </a:xfrm>
          <a:prstGeom prst="rect">
            <a:avLst/>
          </a:prstGeom>
        </p:spPr>
      </p:pic>
      <p:pic>
        <p:nvPicPr>
          <p:cNvPr id="9" name="Рисунок 8">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36677" y="6381000"/>
            <a:ext cx="819310" cy="360000"/>
          </a:xfrm>
          <a:prstGeom prst="rect">
            <a:avLst/>
          </a:prstGeom>
        </p:spPr>
      </p:pic>
      <p:pic>
        <p:nvPicPr>
          <p:cNvPr id="12" name="Рисунок 11">
            <a:hlinkClick r:id="rId15"/>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26640" y="6381000"/>
            <a:ext cx="388800" cy="360000"/>
          </a:xfrm>
          <a:prstGeom prst="rect">
            <a:avLst/>
          </a:prstGeom>
        </p:spPr>
      </p:pic>
      <p:pic>
        <p:nvPicPr>
          <p:cNvPr id="13" name="Рисунок 12">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93976" y="5920615"/>
            <a:ext cx="1004650" cy="360000"/>
          </a:xfrm>
          <a:prstGeom prst="rect">
            <a:avLst/>
          </a:prstGeom>
        </p:spPr>
      </p:pic>
      <p:pic>
        <p:nvPicPr>
          <p:cNvPr id="15" name="Рисунок 14">
            <a:hlinkClick r:id="rId19"/>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05578" y="5920615"/>
            <a:ext cx="1051580" cy="360000"/>
          </a:xfrm>
          <a:prstGeom prst="rect">
            <a:avLst/>
          </a:prstGeom>
        </p:spPr>
      </p:pic>
      <p:sp>
        <p:nvSpPr>
          <p:cNvPr id="11" name="TextBox 10"/>
          <p:cNvSpPr txBox="1"/>
          <p:nvPr/>
        </p:nvSpPr>
        <p:spPr>
          <a:xfrm>
            <a:off x="2755285" y="5229200"/>
            <a:ext cx="3591047" cy="584775"/>
          </a:xfrm>
          <a:prstGeom prst="rect">
            <a:avLst/>
          </a:prstGeom>
          <a:noFill/>
        </p:spPr>
        <p:txBody>
          <a:bodyPr wrap="none" rtlCol="0">
            <a:spAutoFit/>
          </a:bodyPr>
          <a:lstStyle/>
          <a:p>
            <a:pPr algn="ctr"/>
            <a:r>
              <a:rPr lang="en-US" sz="1600" dirty="0">
                <a:solidFill>
                  <a:schemeClr val="bg1">
                    <a:lumMod val="85000"/>
                  </a:schemeClr>
                </a:solidFill>
              </a:rPr>
              <a:t>Heavy Flavour Data Mining workshop</a:t>
            </a:r>
            <a:br>
              <a:rPr lang="en-US" sz="1600" dirty="0">
                <a:solidFill>
                  <a:schemeClr val="bg1">
                    <a:lumMod val="85000"/>
                  </a:schemeClr>
                </a:solidFill>
              </a:rPr>
            </a:br>
            <a:r>
              <a:rPr lang="en-US" sz="1600" dirty="0">
                <a:solidFill>
                  <a:schemeClr val="bg1">
                    <a:lumMod val="85000"/>
                  </a:schemeClr>
                </a:solidFill>
              </a:rPr>
              <a:t>18 February 2016, Zurich</a:t>
            </a:r>
            <a:endParaRPr lang="ru-RU" sz="1600" dirty="0">
              <a:solidFill>
                <a:schemeClr val="bg1">
                  <a:lumMod val="85000"/>
                </a:schemeClr>
              </a:solidFill>
            </a:endParaRPr>
          </a:p>
        </p:txBody>
      </p:sp>
      <p:pic>
        <p:nvPicPr>
          <p:cNvPr id="1026" name="Picture 2" descr="E:\Program Files\OctaveSandbox\Physics\presentation\pics\univwarwick_logo.png">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69416" y="6363779"/>
            <a:ext cx="1244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395536" y="1683288"/>
            <a:ext cx="7632848" cy="338554"/>
          </a:xfrm>
          <a:prstGeom prst="rect">
            <a:avLst/>
          </a:prstGeom>
        </p:spPr>
        <p:txBody>
          <a:bodyPr wrap="square">
            <a:spAutoFit/>
          </a:bodyPr>
          <a:lstStyle/>
          <a:p>
            <a:pPr algn="ctr"/>
            <a:r>
              <a:rPr lang="en-US" sz="1600" kern="0" dirty="0">
                <a:solidFill>
                  <a:srgbClr val="FFFFFF">
                    <a:lumMod val="85000"/>
                  </a:srgbClr>
                </a:solidFill>
                <a:latin typeface="Arial"/>
              </a:rPr>
              <a:t>Alexander </a:t>
            </a:r>
            <a:r>
              <a:rPr lang="en-US" sz="1600" kern="0" dirty="0" smtClean="0">
                <a:solidFill>
                  <a:srgbClr val="FFFFFF">
                    <a:lumMod val="85000"/>
                  </a:srgbClr>
                </a:solidFill>
                <a:latin typeface="Arial"/>
              </a:rPr>
              <a:t>Rakhlin			rakhlin@gmx.net</a:t>
            </a:r>
            <a:endParaRPr lang="ru-RU" sz="1600" dirty="0"/>
          </a:p>
        </p:txBody>
      </p:sp>
    </p:spTree>
    <p:extLst>
      <p:ext uri="{BB962C8B-B14F-4D97-AF65-F5344CB8AC3E}">
        <p14:creationId xmlns:p14="http://schemas.microsoft.com/office/powerpoint/2010/main" val="521998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title"/>
              </p:nvPr>
            </p:nvSpPr>
            <p:spPr>
              <a:xfrm>
                <a:off x="395536" y="260648"/>
                <a:ext cx="7200800" cy="1152128"/>
              </a:xfrm>
            </p:spPr>
            <p:txBody>
              <a:bodyPr>
                <a:noAutofit/>
              </a:bodyPr>
              <a:lstStyle/>
              <a:p>
                <a:r>
                  <a:rPr lang="en-US" sz="3600" dirty="0" smtClean="0"/>
                  <a:t>No training on </a:t>
                </a:r>
                <a14:m>
                  <m:oMath xmlns:m="http://schemas.openxmlformats.org/officeDocument/2006/math">
                    <m:r>
                      <a:rPr lang="en-US" sz="3600" b="1" i="1" dirty="0">
                        <a:latin typeface="Cambria Math"/>
                      </a:rPr>
                      <m:t>𝑫𝒔</m:t>
                    </m:r>
                  </m:oMath>
                </a14:m>
                <a:r>
                  <a:rPr lang="en-US" sz="3600" dirty="0" smtClean="0"/>
                  <a:t> </a:t>
                </a:r>
                <a:r>
                  <a:rPr lang="en-US" sz="3600" dirty="0" smtClean="0"/>
                  <a:t>channel</a:t>
                </a:r>
                <a:r>
                  <a:rPr lang="en-US" sz="3600" dirty="0"/>
                  <a:t/>
                </a:r>
                <a:br>
                  <a:rPr lang="en-US" sz="3600" dirty="0"/>
                </a:br>
                <a:r>
                  <a:rPr lang="en-US" sz="3600" dirty="0" smtClean="0"/>
                  <a:t>allowed</a:t>
                </a:r>
                <a:endParaRPr lang="ru-RU" sz="3600" dirty="0"/>
              </a:p>
            </p:txBody>
          </p:sp>
        </mc:Choice>
        <mc:Fallback>
          <p:sp>
            <p:nvSpPr>
              <p:cNvPr id="2" name="Заголовок 1"/>
              <p:cNvSpPr>
                <a:spLocks noGrp="1" noRot="1" noChangeAspect="1" noMove="1" noResize="1" noEditPoints="1" noAdjustHandles="1" noChangeArrowheads="1" noChangeShapeType="1" noTextEdit="1"/>
              </p:cNvSpPr>
              <p:nvPr>
                <p:ph type="title"/>
              </p:nvPr>
            </p:nvSpPr>
            <p:spPr>
              <a:xfrm>
                <a:off x="395536" y="260648"/>
                <a:ext cx="7200800" cy="1152128"/>
              </a:xfrm>
              <a:blipFill rotWithShape="1">
                <a:blip r:embed="rId2"/>
                <a:stretch>
                  <a:fillRect l="-2625" t="-11111" b="-2010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 name="Объект 2"/>
              <p:cNvSpPr>
                <a:spLocks noGrp="1"/>
              </p:cNvSpPr>
              <p:nvPr>
                <p:ph idx="1"/>
              </p:nvPr>
            </p:nvSpPr>
            <p:spPr>
              <a:xfrm>
                <a:off x="611560" y="2420888"/>
                <a:ext cx="7560840" cy="792087"/>
              </a:xfrm>
            </p:spPr>
            <p:txBody>
              <a:bodyPr/>
              <a:lstStyle/>
              <a:p>
                <a:pPr marL="0" indent="0">
                  <a:buNone/>
                </a:pPr>
                <a14:m>
                  <m:oMath xmlns:m="http://schemas.openxmlformats.org/officeDocument/2006/math">
                    <m:r>
                      <a:rPr lang="en-US" sz="1800" i="1" dirty="0" smtClean="0">
                        <a:solidFill>
                          <a:schemeClr val="tx1"/>
                        </a:solidFill>
                        <a:latin typeface="Cambria Math"/>
                      </a:rPr>
                      <m:t>𝐷𝑠</m:t>
                    </m:r>
                  </m:oMath>
                </a14:m>
                <a:r>
                  <a:rPr lang="en-US" sz="1800" dirty="0"/>
                  <a:t> </a:t>
                </a:r>
                <a:r>
                  <a:rPr lang="en-US" sz="1800" dirty="0" smtClean="0"/>
                  <a:t>channel</a:t>
                </a:r>
                <a:r>
                  <a:rPr lang="ru-RU" sz="1800" dirty="0" smtClean="0"/>
                  <a:t> </a:t>
                </a:r>
                <a:r>
                  <a:rPr lang="en-US" sz="1800" dirty="0" smtClean="0"/>
                  <a:t>was </a:t>
                </a:r>
                <a:r>
                  <a:rPr lang="en-US" sz="1800" dirty="0"/>
                  <a:t>not intended for training, its purpose was </a:t>
                </a:r>
                <a:r>
                  <a:rPr lang="en-US" sz="1800" i="1" dirty="0" smtClean="0"/>
                  <a:t>validation</a:t>
                </a:r>
                <a:r>
                  <a:rPr lang="en-US" sz="1800" dirty="0" smtClean="0"/>
                  <a:t> of already trained classifier in KS-test.</a:t>
                </a:r>
                <a:endParaRPr lang="en-US" sz="18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611560" y="2420888"/>
                <a:ext cx="7560840" cy="792087"/>
              </a:xfrm>
              <a:blipFill rotWithShape="1">
                <a:blip r:embed="rId3"/>
                <a:stretch>
                  <a:fillRect l="-645" t="-3846"/>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10</a:t>
            </a:fld>
            <a:endParaRPr lang="ru-RU" altLang="ru-RU" dirty="0"/>
          </a:p>
        </p:txBody>
      </p:sp>
      <p:grpSp>
        <p:nvGrpSpPr>
          <p:cNvPr id="6" name="Группа 5"/>
          <p:cNvGrpSpPr/>
          <p:nvPr/>
        </p:nvGrpSpPr>
        <p:grpSpPr>
          <a:xfrm>
            <a:off x="618058" y="3645024"/>
            <a:ext cx="7800142" cy="1784358"/>
            <a:chOff x="611559" y="3789040"/>
            <a:chExt cx="7800142" cy="1784358"/>
          </a:xfrm>
        </p:grpSpPr>
        <mc:AlternateContent xmlns:mc="http://schemas.openxmlformats.org/markup-compatibility/2006" xmlns:a14="http://schemas.microsoft.com/office/drawing/2010/main">
          <mc:Choice Requires="a14">
            <p:graphicFrame>
              <p:nvGraphicFramePr>
                <p:cNvPr id="12" name="Схема 11"/>
                <p:cNvGraphicFramePr/>
                <p:nvPr>
                  <p:extLst>
                    <p:ext uri="{D42A27DB-BD31-4B8C-83A1-F6EECF244321}">
                      <p14:modId xmlns:p14="http://schemas.microsoft.com/office/powerpoint/2010/main" val="3302261150"/>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2" name="Схема 11"/>
                <p:cNvGraphicFramePr/>
                <p:nvPr>
                  <p:extLst>
                    <p:ext uri="{D42A27DB-BD31-4B8C-83A1-F6EECF244321}">
                      <p14:modId xmlns:p14="http://schemas.microsoft.com/office/powerpoint/2010/main" val="3158524962"/>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3074" name="Picture 2" descr="C:\Users\torch\AppData\Local\Microsoft\Windows\Temporary Internet Files\Content.IE5\ILYNMCYV\large-Thumbtack-note-Important-0-15235[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15557" y="4653136"/>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4060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467544" y="122238"/>
                <a:ext cx="7533456" cy="1295400"/>
              </a:xfrm>
            </p:spPr>
            <p:txBody>
              <a:bodyPr>
                <a:normAutofit/>
              </a:bodyPr>
              <a:lstStyle/>
              <a:p>
                <a:r>
                  <a:rPr lang="en-US" sz="3600" dirty="0" smtClean="0"/>
                  <a:t>The problem: validation on </a:t>
                </a:r>
                <a14:m>
                  <m:oMath xmlns:m="http://schemas.openxmlformats.org/officeDocument/2006/math">
                    <m:r>
                      <a:rPr lang="en-US" sz="3600" i="1" dirty="0">
                        <a:latin typeface="Cambria Math"/>
                      </a:rPr>
                      <m:t>𝑫𝒔</m:t>
                    </m:r>
                  </m:oMath>
                </a14:m>
                <a:r>
                  <a:rPr lang="en-US" sz="3600" dirty="0" smtClean="0"/>
                  <a:t> channel is questionable</a:t>
                </a:r>
                <a:endParaRPr lang="ru-RU" sz="36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467544" y="122238"/>
                <a:ext cx="7533456" cy="1295400"/>
              </a:xfrm>
              <a:blipFill rotWithShape="1">
                <a:blip r:embed="rId2"/>
                <a:stretch>
                  <a:fillRect l="-2508" b="-1784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p:cNvSpPr>
                <a:spLocks noGrp="1"/>
              </p:cNvSpPr>
              <p:nvPr>
                <p:ph idx="1"/>
              </p:nvPr>
            </p:nvSpPr>
            <p:spPr>
              <a:xfrm>
                <a:off x="467544" y="1628800"/>
                <a:ext cx="7560840" cy="1944216"/>
              </a:xfrm>
            </p:spPr>
            <p:txBody>
              <a:bodyPr>
                <a:noAutofit/>
              </a:bodyPr>
              <a:lstStyle/>
              <a:p>
                <a:pPr marL="0" indent="0">
                  <a:buNone/>
                </a:pPr>
                <a:r>
                  <a:rPr lang="en-US" sz="1800" dirty="0" smtClean="0"/>
                  <a:t>In the following we demonstrate that</a:t>
                </a:r>
                <a:r>
                  <a:rPr lang="en-US" sz="1800" dirty="0">
                    <a:solidFill>
                      <a:schemeClr val="tx2"/>
                    </a:solidFill>
                  </a:rPr>
                  <a:t> </a:t>
                </a:r>
                <a14:m>
                  <m:oMath xmlns:m="http://schemas.openxmlformats.org/officeDocument/2006/math">
                    <m:r>
                      <a:rPr lang="en-US" sz="1800" i="1" dirty="0" smtClean="0">
                        <a:solidFill>
                          <a:schemeClr val="tx1"/>
                        </a:solidFill>
                        <a:latin typeface="Cambria Math"/>
                      </a:rPr>
                      <m:t>𝜏</m:t>
                    </m:r>
                  </m:oMath>
                </a14:m>
                <a:r>
                  <a:rPr lang="en-US" sz="1800" dirty="0" smtClean="0"/>
                  <a:t> and </a:t>
                </a:r>
                <a14:m>
                  <m:oMath xmlns:m="http://schemas.openxmlformats.org/officeDocument/2006/math">
                    <m:r>
                      <a:rPr lang="en-US" sz="1800" b="0" i="1" dirty="0">
                        <a:latin typeface="Cambria Math"/>
                      </a:rPr>
                      <m:t>𝐷𝑠</m:t>
                    </m:r>
                  </m:oMath>
                </a14:m>
                <a:r>
                  <a:rPr lang="en-US" sz="1800" dirty="0" smtClean="0"/>
                  <a:t> channels have </a:t>
                </a:r>
                <a:r>
                  <a:rPr lang="en-US" sz="1800" u="sng" dirty="0" smtClean="0"/>
                  <a:t>significantly different probability distributions</a:t>
                </a:r>
                <a:r>
                  <a:rPr lang="en-US" sz="1800" dirty="0" smtClean="0"/>
                  <a:t>.</a:t>
                </a:r>
              </a:p>
              <a:p>
                <a:pPr marL="0" indent="0">
                  <a:buNone/>
                </a:pPr>
                <a:endParaRPr lang="en-US" sz="1800" dirty="0"/>
              </a:p>
              <a:p>
                <a:pPr marL="0" indent="0">
                  <a:buNone/>
                </a:pPr>
                <a:r>
                  <a:rPr lang="en-US" sz="1800" dirty="0" smtClean="0"/>
                  <a:t>On the other hand, Machine </a:t>
                </a:r>
                <a:r>
                  <a:rPr lang="en-US" sz="1800" dirty="0"/>
                  <a:t>Learning theory </a:t>
                </a:r>
                <a:r>
                  <a:rPr lang="en-US" sz="1800" dirty="0" smtClean="0"/>
                  <a:t>shall </a:t>
                </a:r>
                <a:r>
                  <a:rPr lang="en-US" sz="1800" dirty="0"/>
                  <a:t>remind us why testing on data that </a:t>
                </a:r>
                <a:r>
                  <a:rPr lang="en-US" sz="1800" dirty="0" smtClean="0"/>
                  <a:t>has </a:t>
                </a:r>
                <a:r>
                  <a:rPr lang="en-US" sz="1800" dirty="0" smtClean="0">
                    <a:solidFill>
                      <a:schemeClr val="tx2"/>
                    </a:solidFill>
                  </a:rPr>
                  <a:t>different probability distribution</a:t>
                </a:r>
                <a:r>
                  <a:rPr lang="en-US" sz="1800" dirty="0" smtClean="0"/>
                  <a:t> than </a:t>
                </a:r>
                <a:r>
                  <a:rPr lang="en-US" sz="1800" dirty="0"/>
                  <a:t>data where the model was </a:t>
                </a:r>
                <a:r>
                  <a:rPr lang="en-US" sz="1800" dirty="0" smtClean="0"/>
                  <a:t>created violates …</a:t>
                </a:r>
                <a:endParaRPr lang="en-US"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67544" y="1628800"/>
                <a:ext cx="7560840" cy="1944216"/>
              </a:xfrm>
              <a:blipFill rotWithShape="1">
                <a:blip r:embed="rId3"/>
                <a:stretch>
                  <a:fillRect l="-726" t="-1567" r="-323"/>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11</a:t>
            </a:fld>
            <a:endParaRPr lang="ru-RU" altLang="ru-RU" dirty="0"/>
          </a:p>
        </p:txBody>
      </p:sp>
      <p:sp>
        <p:nvSpPr>
          <p:cNvPr id="6" name="Прямоугольник 5"/>
          <p:cNvSpPr/>
          <p:nvPr/>
        </p:nvSpPr>
        <p:spPr>
          <a:xfrm>
            <a:off x="707951" y="5245348"/>
            <a:ext cx="7416824" cy="646331"/>
          </a:xfrm>
          <a:prstGeom prst="rect">
            <a:avLst/>
          </a:prstGeom>
        </p:spPr>
        <p:txBody>
          <a:bodyPr wrap="square">
            <a:spAutoFit/>
          </a:bodyPr>
          <a:lstStyle/>
          <a:p>
            <a:pPr lvl="0" eaLnBrk="1" hangingPunct="1">
              <a:spcBef>
                <a:spcPct val="20000"/>
              </a:spcBef>
              <a:buClr>
                <a:srgbClr val="330066"/>
              </a:buClr>
              <a:buSzPct val="70000"/>
            </a:pPr>
            <a:r>
              <a:rPr lang="en-US" kern="0" dirty="0">
                <a:latin typeface="Arial"/>
              </a:rPr>
              <a:t>This assumption is the cornerstone </a:t>
            </a:r>
            <a:r>
              <a:rPr lang="en-US" kern="0" dirty="0" smtClean="0">
                <a:latin typeface="Arial"/>
              </a:rPr>
              <a:t>of statistical </a:t>
            </a:r>
            <a:r>
              <a:rPr lang="en-US" kern="0" dirty="0">
                <a:latin typeface="Arial"/>
              </a:rPr>
              <a:t>learning and, in general, of inference.</a:t>
            </a:r>
          </a:p>
        </p:txBody>
      </p:sp>
      <p:graphicFrame>
        <p:nvGraphicFramePr>
          <p:cNvPr id="8" name="Схема 7"/>
          <p:cNvGraphicFramePr/>
          <p:nvPr>
            <p:extLst>
              <p:ext uri="{D42A27DB-BD31-4B8C-83A1-F6EECF244321}">
                <p14:modId xmlns:p14="http://schemas.microsoft.com/office/powerpoint/2010/main" val="817234013"/>
              </p:ext>
            </p:extLst>
          </p:nvPr>
        </p:nvGraphicFramePr>
        <p:xfrm>
          <a:off x="611560" y="3645024"/>
          <a:ext cx="7416824" cy="1272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1" name="Picture 3" descr="C:\Users\torch\AppData\Local\Microsoft\Windows\Temporary Internet Files\Content.IE5\WGADNU31\Question-Guy[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4279" y="5157192"/>
            <a:ext cx="1292226" cy="1425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orch\AppData\Local\Microsoft\Windows\Temporary Internet Files\Content.IE5\ILYNMCYV\large-Thumbtack-note-Important-0-15235[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21" y="4509120"/>
            <a:ext cx="1296144" cy="9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30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Our plan</a:t>
            </a:r>
            <a:endParaRPr lang="ru-RU" sz="3600" dirty="0">
              <a:solidFill>
                <a:srgbClr val="C00000"/>
              </a:solidFill>
            </a:endParaRP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467544" y="1676677"/>
                <a:ext cx="8136904" cy="4776659"/>
              </a:xfrm>
            </p:spPr>
            <p:txBody>
              <a:bodyPr>
                <a:normAutofit/>
              </a:bodyPr>
              <a:lstStyle/>
              <a:p>
                <a:pPr>
                  <a:buFont typeface="Courier New" panose="02070309020205020404" pitchFamily="49" charset="0"/>
                  <a:buChar char="o"/>
                </a:pPr>
                <a:r>
                  <a:rPr lang="en-US" sz="1800" dirty="0" smtClean="0"/>
                  <a:t>The following </a:t>
                </a:r>
                <a:r>
                  <a:rPr lang="en-US" sz="1800" dirty="0" smtClean="0">
                    <a:hlinkClick r:id="rId2" action="ppaction://hlinksldjump"/>
                  </a:rPr>
                  <a:t>section</a:t>
                </a:r>
                <a:r>
                  <a:rPr lang="en-US" sz="1800" dirty="0" smtClean="0"/>
                  <a:t> is </a:t>
                </a:r>
                <a:r>
                  <a:rPr lang="en-US" sz="1800" dirty="0"/>
                  <a:t>dedicated to foundations of Machine Learning </a:t>
                </a:r>
                <a:r>
                  <a:rPr lang="en-US" sz="1800" dirty="0" smtClean="0"/>
                  <a:t>theory. We demonstrate there that </a:t>
                </a:r>
                <a14:m>
                  <m:oMath xmlns:m="http://schemas.openxmlformats.org/officeDocument/2006/math">
                    <m:r>
                      <a:rPr lang="en-US" sz="1800" i="1" dirty="0">
                        <a:latin typeface="Cambria Math"/>
                      </a:rPr>
                      <m:t>𝜏</m:t>
                    </m:r>
                  </m:oMath>
                </a14:m>
                <a:r>
                  <a:rPr lang="en-US" sz="1800" dirty="0"/>
                  <a:t> and </a:t>
                </a:r>
                <a14:m>
                  <m:oMath xmlns:m="http://schemas.openxmlformats.org/officeDocument/2006/math">
                    <m:r>
                      <a:rPr lang="en-US" sz="1800" i="1" dirty="0">
                        <a:latin typeface="Cambria Math"/>
                      </a:rPr>
                      <m:t>𝐷𝑠</m:t>
                    </m:r>
                  </m:oMath>
                </a14:m>
                <a:r>
                  <a:rPr lang="en-US" sz="1800" dirty="0" smtClean="0"/>
                  <a:t> </a:t>
                </a:r>
                <a:r>
                  <a:rPr lang="en-US" sz="1800" dirty="0" smtClean="0"/>
                  <a:t>channels</a:t>
                </a:r>
                <a:r>
                  <a:rPr lang="ru-RU" sz="1800" dirty="0" smtClean="0"/>
                  <a:t> </a:t>
                </a:r>
                <a:r>
                  <a:rPr lang="en-US" sz="1800" dirty="0" smtClean="0"/>
                  <a:t>have </a:t>
                </a:r>
                <a:r>
                  <a:rPr lang="en-US" sz="1800" dirty="0"/>
                  <a:t>different underlying probability </a:t>
                </a:r>
                <a:r>
                  <a:rPr lang="en-US" sz="1800" dirty="0" smtClean="0"/>
                  <a:t>distributions and argue why it is bad.</a:t>
                </a:r>
              </a:p>
              <a:p>
                <a:pPr>
                  <a:buFont typeface="Courier New" panose="02070309020205020404" pitchFamily="49" charset="0"/>
                  <a:buChar char="o"/>
                </a:pPr>
                <a:r>
                  <a:rPr lang="en-US" sz="1800" dirty="0" smtClean="0"/>
                  <a:t>In </a:t>
                </a:r>
                <a:r>
                  <a:rPr lang="en-US" sz="1800" dirty="0" smtClean="0">
                    <a:hlinkClick r:id="rId3" action="ppaction://hlinksldjump"/>
                  </a:rPr>
                  <a:t>“Transfer learning”</a:t>
                </a:r>
                <a:r>
                  <a:rPr lang="en-US" sz="1800" dirty="0" smtClean="0"/>
                  <a:t> </a:t>
                </a:r>
                <a:r>
                  <a:rPr lang="en-US" sz="1800" dirty="0"/>
                  <a:t>section we propose </a:t>
                </a:r>
                <a:r>
                  <a:rPr lang="en-US" sz="1800" dirty="0" smtClean="0"/>
                  <a:t>a framework </a:t>
                </a:r>
                <a:r>
                  <a:rPr lang="en-US" sz="1800" dirty="0"/>
                  <a:t>for learning from different distributions</a:t>
                </a:r>
                <a:r>
                  <a:rPr lang="en-US" sz="1800" dirty="0" smtClean="0"/>
                  <a:t>.</a:t>
                </a:r>
                <a:endParaRPr lang="en-US" sz="1800" dirty="0"/>
              </a:p>
              <a:p>
                <a:pPr>
                  <a:buFont typeface="Courier New" panose="02070309020205020404" pitchFamily="49" charset="0"/>
                  <a:buChar char="o"/>
                </a:pPr>
                <a:r>
                  <a:rPr lang="en-US" sz="1800" dirty="0" smtClean="0">
                    <a:hlinkClick r:id="rId4" action="ppaction://hlinksldjump"/>
                  </a:rPr>
                  <a:t>“</a:t>
                </a:r>
                <a:r>
                  <a:rPr lang="en-US" sz="1800" dirty="0">
                    <a:hlinkClick r:id="rId4" action="ppaction://hlinksldjump"/>
                  </a:rPr>
                  <a:t>Implementation”</a:t>
                </a:r>
                <a:r>
                  <a:rPr lang="en-US" sz="1800" dirty="0"/>
                  <a:t> section discusses solution presented for this competition and sets some guidelines for further development</a:t>
                </a:r>
                <a:r>
                  <a:rPr lang="en-US" sz="1800" dirty="0" smtClean="0"/>
                  <a:t>.</a:t>
                </a:r>
              </a:p>
              <a:p>
                <a:pPr>
                  <a:buFont typeface="Courier New" panose="02070309020205020404" pitchFamily="49" charset="0"/>
                  <a:buChar char="o"/>
                </a:pPr>
                <a:r>
                  <a:rPr lang="en-US" sz="1800" dirty="0" smtClean="0">
                    <a:hlinkClick r:id="rId5" action="ppaction://hlinksldjump"/>
                  </a:rPr>
                  <a:t>“Kolmogorov–Smirnov test”</a:t>
                </a:r>
                <a:r>
                  <a:rPr lang="en-US" sz="1800" dirty="0" smtClean="0"/>
                  <a:t> section is optional but provides some interesting insight.</a:t>
                </a:r>
                <a:endParaRPr lang="ru-RU" sz="1800" dirty="0"/>
              </a:p>
              <a:p>
                <a:pPr marL="0" indent="0">
                  <a:buNone/>
                </a:pPr>
                <a:endParaRPr lang="en-US" sz="2800" dirty="0" smtClean="0"/>
              </a:p>
              <a:p>
                <a:pPr marL="0" indent="0">
                  <a:buNone/>
                </a:pPr>
                <a:r>
                  <a:rPr lang="en-US" sz="2800" dirty="0" smtClean="0"/>
                  <a:t>		</a:t>
                </a:r>
                <a:endParaRPr lang="en-US" sz="28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467544" y="1676677"/>
                <a:ext cx="8136904" cy="4776659"/>
              </a:xfrm>
              <a:blipFill rotWithShape="1">
                <a:blip r:embed="rId6"/>
                <a:stretch>
                  <a:fillRect l="-75" t="-638"/>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12</a:t>
            </a:fld>
            <a:endParaRPr lang="ru-RU" altLang="ru-RU" dirty="0"/>
          </a:p>
        </p:txBody>
      </p:sp>
    </p:spTree>
    <p:extLst>
      <p:ext uri="{BB962C8B-B14F-4D97-AF65-F5344CB8AC3E}">
        <p14:creationId xmlns:p14="http://schemas.microsoft.com/office/powerpoint/2010/main" val="2419904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470372"/>
          </a:xfrm>
        </p:spPr>
        <p:txBody>
          <a:bodyPr/>
          <a:lstStyle/>
          <a:p>
            <a:r>
              <a:rPr lang="en-US" dirty="0" smtClean="0">
                <a:solidFill>
                  <a:schemeClr val="tx2">
                    <a:lumMod val="50000"/>
                  </a:schemeClr>
                </a:solidFill>
              </a:rPr>
              <a:t>2. Brief review </a:t>
            </a:r>
            <a:r>
              <a:rPr lang="en-US" dirty="0">
                <a:solidFill>
                  <a:schemeClr val="tx2">
                    <a:lumMod val="50000"/>
                  </a:schemeClr>
                </a:solidFill>
              </a:rPr>
              <a:t>of Machine </a:t>
            </a:r>
            <a:r>
              <a:rPr lang="en-US" dirty="0" smtClean="0">
                <a:solidFill>
                  <a:schemeClr val="tx2">
                    <a:lumMod val="50000"/>
                  </a:schemeClr>
                </a:solidFill>
              </a:rPr>
              <a:t>Learning foundations</a:t>
            </a:r>
            <a:endParaRPr lang="ru-RU" dirty="0">
              <a:solidFill>
                <a:schemeClr val="tx2">
                  <a:lumMod val="50000"/>
                </a:schemeClr>
              </a:solidFill>
            </a:endParaRPr>
          </a:p>
        </p:txBody>
      </p:sp>
      <p:sp>
        <p:nvSpPr>
          <p:cNvPr id="3" name="Текст 2"/>
          <p:cNvSpPr>
            <a:spLocks noGrp="1"/>
          </p:cNvSpPr>
          <p:nvPr>
            <p:ph type="body" idx="1"/>
          </p:nvPr>
        </p:nvSpPr>
        <p:spPr/>
        <p:txBody>
          <a:bodyPr>
            <a:normAutofit/>
          </a:bodyPr>
          <a:lstStyle/>
          <a:p>
            <a:r>
              <a:rPr lang="en-US" dirty="0"/>
              <a:t>Let us briefly recall the </a:t>
            </a:r>
            <a:r>
              <a:rPr lang="en-US" dirty="0" smtClean="0"/>
              <a:t>fundamentals of </a:t>
            </a:r>
            <a:r>
              <a:rPr lang="en-US" dirty="0"/>
              <a:t>Machine </a:t>
            </a:r>
            <a:r>
              <a:rPr lang="en-US" dirty="0" smtClean="0"/>
              <a:t>Learning theory.</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13</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52861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Empirical </a:t>
            </a:r>
            <a:r>
              <a:rPr lang="en-US" sz="3600" dirty="0">
                <a:solidFill>
                  <a:schemeClr val="tx2">
                    <a:lumMod val="50000"/>
                  </a:schemeClr>
                </a:solidFill>
              </a:rPr>
              <a:t>risk minimization</a:t>
            </a:r>
            <a:endParaRPr lang="ru-RU" dirty="0">
              <a:solidFill>
                <a:schemeClr val="tx2">
                  <a:lumMod val="50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800" dirty="0" smtClean="0"/>
                  <a:t>Standard Machine Learning </a:t>
                </a:r>
                <a:r>
                  <a:rPr lang="en-US" sz="1800" dirty="0"/>
                  <a:t>approach is to try to minimize the </a:t>
                </a:r>
                <a:r>
                  <a:rPr lang="en-US" sz="1800" dirty="0">
                    <a:solidFill>
                      <a:schemeClr val="tx2"/>
                    </a:solidFill>
                  </a:rPr>
                  <a:t>training error. </a:t>
                </a:r>
                <a:r>
                  <a:rPr lang="en-US" sz="1800" dirty="0"/>
                  <a:t>This algorithm picks hypothesis such </a:t>
                </a:r>
                <a:r>
                  <a:rPr lang="en-US" sz="1800" dirty="0" smtClean="0"/>
                  <a:t>that:</a:t>
                </a:r>
              </a:p>
              <a:p>
                <a:pPr marL="0" indent="0">
                  <a:buNone/>
                </a:pPr>
                <a:endParaRPr lang="en-US" sz="2400"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3200" i="1" smtClean="0">
                              <a:solidFill>
                                <a:schemeClr val="tx2"/>
                              </a:solidFill>
                              <a:latin typeface="Cambria Math"/>
                            </a:rPr>
                          </m:ctrlPr>
                        </m:accPr>
                        <m:e>
                          <m:r>
                            <a:rPr lang="en-US" sz="3200" b="0" i="1" smtClean="0">
                              <a:solidFill>
                                <a:schemeClr val="tx2"/>
                              </a:solidFill>
                              <a:latin typeface="Cambria Math"/>
                            </a:rPr>
                            <m:t>h</m:t>
                          </m:r>
                        </m:e>
                      </m:acc>
                      <m:r>
                        <a:rPr lang="en-US" sz="3200" b="0" i="1" smtClean="0">
                          <a:solidFill>
                            <a:schemeClr val="tx2"/>
                          </a:solidFill>
                          <a:latin typeface="Cambria Math"/>
                        </a:rPr>
                        <m:t>= </m:t>
                      </m:r>
                      <m:func>
                        <m:funcPr>
                          <m:ctrlPr>
                            <a:rPr lang="en-US" sz="3200" i="1" smtClean="0">
                              <a:solidFill>
                                <a:schemeClr val="tx2"/>
                              </a:solidFill>
                              <a:latin typeface="Cambria Math"/>
                            </a:rPr>
                          </m:ctrlPr>
                        </m:funcPr>
                        <m:fName>
                          <m:limLow>
                            <m:limLowPr>
                              <m:ctrlPr>
                                <a:rPr lang="en-US" sz="3200" i="1" smtClean="0">
                                  <a:solidFill>
                                    <a:schemeClr val="tx2"/>
                                  </a:solidFill>
                                  <a:latin typeface="Cambria Math"/>
                                </a:rPr>
                              </m:ctrlPr>
                            </m:limLowPr>
                            <m:e>
                              <m:r>
                                <m:rPr>
                                  <m:sty m:val="p"/>
                                </m:rPr>
                                <a:rPr lang="en-US" sz="3200" b="0" i="0" smtClean="0">
                                  <a:solidFill>
                                    <a:schemeClr val="tx2"/>
                                  </a:solidFill>
                                  <a:latin typeface="Cambria Math"/>
                                </a:rPr>
                                <m:t>arg</m:t>
                              </m:r>
                              <m:r>
                                <a:rPr lang="en-US" sz="3200" b="0" i="0" smtClean="0">
                                  <a:solidFill>
                                    <a:schemeClr val="tx2"/>
                                  </a:solidFill>
                                  <a:latin typeface="Cambria Math"/>
                                </a:rPr>
                                <m:t> </m:t>
                              </m:r>
                              <m:r>
                                <m:rPr>
                                  <m:sty m:val="p"/>
                                </m:rPr>
                                <a:rPr lang="en-US" sz="3200" i="0" smtClean="0">
                                  <a:solidFill>
                                    <a:schemeClr val="tx2"/>
                                  </a:solidFill>
                                  <a:latin typeface="Cambria Math"/>
                                </a:rPr>
                                <m:t>min</m:t>
                              </m:r>
                            </m:e>
                            <m:lim>
                              <m:r>
                                <a:rPr lang="en-US" sz="3200" b="0" i="1" smtClean="0">
                                  <a:solidFill>
                                    <a:schemeClr val="tx2"/>
                                  </a:solidFill>
                                  <a:latin typeface="Cambria Math"/>
                                </a:rPr>
                                <m:t>h</m:t>
                              </m:r>
                              <m:r>
                                <a:rPr lang="en-US" sz="3200" b="0" i="1" smtClean="0">
                                  <a:solidFill>
                                    <a:schemeClr val="tx2"/>
                                  </a:solidFill>
                                  <a:latin typeface="Cambria Math"/>
                                </a:rPr>
                                <m:t> ∈ </m:t>
                              </m:r>
                              <m:r>
                                <a:rPr lang="en-US" sz="3200" b="0" i="1" smtClean="0">
                                  <a:solidFill>
                                    <a:schemeClr val="tx2"/>
                                  </a:solidFill>
                                  <a:latin typeface="Cambria Math"/>
                                  <a:ea typeface="Cambria Math"/>
                                </a:rPr>
                                <m:t>𝐻</m:t>
                              </m:r>
                            </m:lim>
                          </m:limLow>
                        </m:fName>
                        <m:e>
                          <m:acc>
                            <m:accPr>
                              <m:chr m:val="̂"/>
                              <m:ctrlPr>
                                <a:rPr lang="en-US" sz="3200" i="1" smtClean="0">
                                  <a:solidFill>
                                    <a:schemeClr val="tx2"/>
                                  </a:solidFill>
                                  <a:latin typeface="Cambria Math"/>
                                </a:rPr>
                              </m:ctrlPr>
                            </m:accPr>
                            <m:e>
                              <m:r>
                                <a:rPr lang="en-US" sz="3200" i="1">
                                  <a:solidFill>
                                    <a:schemeClr val="tx2"/>
                                  </a:solidFill>
                                  <a:latin typeface="Cambria Math"/>
                                  <a:ea typeface="Cambria Math"/>
                                </a:rPr>
                                <m:t>𝜀</m:t>
                              </m:r>
                            </m:e>
                          </m:acc>
                          <m:r>
                            <a:rPr lang="en-US" sz="3200" b="0" i="1" smtClean="0">
                              <a:solidFill>
                                <a:schemeClr val="tx2"/>
                              </a:solidFill>
                              <a:latin typeface="Cambria Math"/>
                              <a:ea typeface="Cambria Math"/>
                            </a:rPr>
                            <m:t>(</m:t>
                          </m:r>
                          <m:r>
                            <a:rPr lang="en-US" sz="3200" b="0" i="1" smtClean="0">
                              <a:solidFill>
                                <a:schemeClr val="tx2"/>
                              </a:solidFill>
                              <a:latin typeface="Cambria Math"/>
                              <a:ea typeface="Cambria Math"/>
                            </a:rPr>
                            <m:t>h</m:t>
                          </m:r>
                          <m:r>
                            <a:rPr lang="en-US" sz="3200" b="0" i="1" smtClean="0">
                              <a:solidFill>
                                <a:schemeClr val="tx2"/>
                              </a:solidFill>
                              <a:latin typeface="Cambria Math"/>
                              <a:ea typeface="Cambria Math"/>
                            </a:rPr>
                            <m:t>)</m:t>
                          </m:r>
                        </m:e>
                      </m:func>
                    </m:oMath>
                  </m:oMathPara>
                </a14:m>
                <a:endParaRPr lang="en-US" sz="3200" dirty="0"/>
              </a:p>
              <a:p>
                <a:pPr marL="0" indent="0">
                  <a:buNone/>
                </a:pPr>
                <a:endParaRPr lang="en-US" sz="2400" dirty="0" smtClean="0"/>
              </a:p>
              <a:p>
                <a:pPr marL="0" indent="0">
                  <a:buNone/>
                </a:pPr>
                <a:r>
                  <a:rPr lang="en-US" sz="1800" dirty="0" smtClean="0"/>
                  <a:t>This </a:t>
                </a:r>
                <a:r>
                  <a:rPr lang="en-US" sz="1800" dirty="0"/>
                  <a:t>process is called </a:t>
                </a:r>
                <a:r>
                  <a:rPr lang="en-US" sz="1800" dirty="0">
                    <a:solidFill>
                      <a:schemeClr val="tx2"/>
                    </a:solidFill>
                  </a:rPr>
                  <a:t>empirical risk minimization </a:t>
                </a:r>
                <a:r>
                  <a:rPr lang="en-US" sz="1800" dirty="0"/>
                  <a:t>(ERM</a:t>
                </a:r>
                <a:r>
                  <a:rPr lang="en-US" sz="1800" dirty="0" smtClean="0"/>
                  <a:t>). Let us recall how it works and WHY it works</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593" t="-69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14</a:t>
            </a:fld>
            <a:endParaRPr lang="ru-RU" altLang="ru-RU" dirty="0"/>
          </a:p>
        </p:txBody>
      </p:sp>
    </p:spTree>
    <p:extLst>
      <p:ext uri="{BB962C8B-B14F-4D97-AF65-F5344CB8AC3E}">
        <p14:creationId xmlns:p14="http://schemas.microsoft.com/office/powerpoint/2010/main" val="3824469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0538"/>
          </a:xfrm>
        </p:spPr>
        <p:txBody>
          <a:bodyPr>
            <a:normAutofit/>
          </a:bodyPr>
          <a:lstStyle/>
          <a:p>
            <a:pPr marL="0" indent="0"/>
            <a:r>
              <a:rPr lang="en-US" sz="2800" dirty="0">
                <a:solidFill>
                  <a:schemeClr val="tx2">
                    <a:lumMod val="50000"/>
                  </a:schemeClr>
                </a:solidFill>
              </a:rPr>
              <a:t>Building blocks of the general (supervised) statistical learning process</a:t>
            </a:r>
            <a:endParaRPr lang="ru-RU" sz="2800" dirty="0">
              <a:solidFill>
                <a:schemeClr val="tx2">
                  <a:lumMod val="50000"/>
                </a:schemeClr>
              </a:solidFill>
            </a:endParaRPr>
          </a:p>
        </p:txBody>
      </p:sp>
      <p:sp>
        <p:nvSpPr>
          <p:cNvPr id="3" name="Объект 2"/>
          <p:cNvSpPr>
            <a:spLocks noGrp="1"/>
          </p:cNvSpPr>
          <p:nvPr>
            <p:ph idx="1"/>
          </p:nvPr>
        </p:nvSpPr>
        <p:spPr>
          <a:xfrm>
            <a:off x="467544" y="2276872"/>
            <a:ext cx="8136904" cy="4176464"/>
          </a:xfrm>
        </p:spPr>
        <p:txBody>
          <a:bodyPr/>
          <a:lstStyle/>
          <a:p>
            <a:pPr marL="0" indent="0">
              <a:buNone/>
            </a:pPr>
            <a:endParaRPr lang="en-US" sz="2800" dirty="0" smtClean="0"/>
          </a:p>
          <a:p>
            <a:pPr marL="0" indent="0">
              <a:buNone/>
            </a:pPr>
            <a:r>
              <a:rPr lang="en-US" sz="2800" dirty="0" smtClean="0"/>
              <a:t>		</a:t>
            </a:r>
            <a:endParaRPr lang="en-US" sz="2800"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15</a:t>
            </a:fld>
            <a:endParaRPr lang="ru-RU" altLang="ru-RU" dirty="0"/>
          </a:p>
        </p:txBody>
      </p:sp>
      <mc:AlternateContent xmlns:mc="http://schemas.openxmlformats.org/markup-compatibility/2006" xmlns:a14="http://schemas.microsoft.com/office/drawing/2010/main">
        <mc:Choice Requires="a14">
          <p:graphicFrame>
            <p:nvGraphicFramePr>
              <p:cNvPr id="5" name="Схема 4"/>
              <p:cNvGraphicFramePr/>
              <p:nvPr>
                <p:extLst>
                  <p:ext uri="{D42A27DB-BD31-4B8C-83A1-F6EECF244321}">
                    <p14:modId xmlns:p14="http://schemas.microsoft.com/office/powerpoint/2010/main" val="3325478289"/>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Схема 4"/>
              <p:cNvGraphicFramePr/>
              <p:nvPr>
                <p:extLst>
                  <p:ext uri="{D42A27DB-BD31-4B8C-83A1-F6EECF244321}">
                    <p14:modId xmlns:p14="http://schemas.microsoft.com/office/powerpoint/2010/main" val="3325478289"/>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621864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The learning diagram</a:t>
            </a:r>
            <a:endParaRPr lang="ru-RU" sz="3600" dirty="0">
              <a:solidFill>
                <a:schemeClr val="tx2">
                  <a:lumMod val="50000"/>
                </a:schemeClr>
              </a:solidFill>
            </a:endParaRPr>
          </a:p>
        </p:txBody>
      </p:sp>
      <mc:AlternateContent xmlns:mc="http://schemas.openxmlformats.org/markup-compatibility/2006" xmlns:a14="http://schemas.microsoft.com/office/drawing/2010/main">
        <mc:Choice Requires="a14">
          <p:graphicFrame>
            <p:nvGraphicFramePr>
              <p:cNvPr id="13" name="Схема 12"/>
              <p:cNvGraphicFramePr/>
              <p:nvPr>
                <p:extLst>
                  <p:ext uri="{D42A27DB-BD31-4B8C-83A1-F6EECF244321}">
                    <p14:modId xmlns:p14="http://schemas.microsoft.com/office/powerpoint/2010/main" val="83449348"/>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Схема 12"/>
              <p:cNvGraphicFramePr/>
              <p:nvPr>
                <p:extLst>
                  <p:ext uri="{D42A27DB-BD31-4B8C-83A1-F6EECF244321}">
                    <p14:modId xmlns:p14="http://schemas.microsoft.com/office/powerpoint/2010/main" val="83449348"/>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4" name="Круговая стрелка 13"/>
          <p:cNvSpPr/>
          <p:nvPr/>
        </p:nvSpPr>
        <p:spPr bwMode="auto">
          <a:xfrm rot="951523">
            <a:off x="2961752" y="1853941"/>
            <a:ext cx="1161497" cy="129702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6" name="Круговая стрелка 15"/>
          <p:cNvSpPr/>
          <p:nvPr/>
        </p:nvSpPr>
        <p:spPr bwMode="auto">
          <a:xfrm rot="20382963" flipH="1">
            <a:off x="4941121" y="1886682"/>
            <a:ext cx="1169463" cy="115953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 name="Стрелка вниз 16"/>
          <p:cNvSpPr/>
          <p:nvPr/>
        </p:nvSpPr>
        <p:spPr bwMode="auto">
          <a:xfrm>
            <a:off x="4424505" y="3933056"/>
            <a:ext cx="29499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 name="Круговая стрелка 17"/>
          <p:cNvSpPr/>
          <p:nvPr/>
        </p:nvSpPr>
        <p:spPr bwMode="auto">
          <a:xfrm rot="20833667">
            <a:off x="2319943" y="4529057"/>
            <a:ext cx="1357429" cy="1079570"/>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 name="Стрелка вправо 18"/>
          <p:cNvSpPr/>
          <p:nvPr/>
        </p:nvSpPr>
        <p:spPr bwMode="auto">
          <a:xfrm>
            <a:off x="5882098" y="5301208"/>
            <a:ext cx="936104" cy="28803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0" name="Стрелка вниз 19"/>
          <p:cNvSpPr/>
          <p:nvPr/>
        </p:nvSpPr>
        <p:spPr bwMode="auto">
          <a:xfrm>
            <a:off x="7711782" y="3376071"/>
            <a:ext cx="263531" cy="97769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p:cNvSpPr txBox="1"/>
              <p:nvPr/>
            </p:nvSpPr>
            <p:spPr>
              <a:xfrm>
                <a:off x="7924538" y="3789620"/>
                <a:ext cx="3276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oMath>
                  </m:oMathPara>
                </a14:m>
                <a:endParaRPr lang="ru-RU"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924538" y="3789620"/>
                <a:ext cx="327654" cy="369332"/>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007537" y="1628800"/>
                <a:ext cx="106368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r>
                        <a:rPr lang="en-US" i="1" baseline="-25000" dirty="0" smtClean="0">
                          <a:solidFill>
                            <a:srgbClr val="002060"/>
                          </a:solidFill>
                          <a:latin typeface="Cambria Math"/>
                        </a:rPr>
                        <m:t>1</m:t>
                      </m:r>
                      <m:r>
                        <a:rPr lang="en-US" i="1" dirty="0" smtClean="0">
                          <a:solidFill>
                            <a:srgbClr val="002060"/>
                          </a:solidFill>
                          <a:latin typeface="Cambria Math"/>
                        </a:rPr>
                        <m:t>,…,</m:t>
                      </m:r>
                      <m:sSub>
                        <m:sSubPr>
                          <m:ctrlPr>
                            <a:rPr lang="en-US" i="1" dirty="0" smtClean="0">
                              <a:solidFill>
                                <a:srgbClr val="002060"/>
                              </a:solidFill>
                              <a:latin typeface="Cambria Math"/>
                            </a:rPr>
                          </m:ctrlPr>
                        </m:sSubPr>
                        <m:e>
                          <m:r>
                            <a:rPr lang="en-US" b="0" i="1" dirty="0" smtClean="0">
                              <a:solidFill>
                                <a:srgbClr val="002060"/>
                              </a:solidFill>
                              <a:latin typeface="Cambria Math"/>
                            </a:rPr>
                            <m:t>𝑥</m:t>
                          </m:r>
                        </m:e>
                        <m:sub>
                          <m:r>
                            <a:rPr lang="en-US" b="0" i="1" dirty="0" smtClean="0">
                              <a:solidFill>
                                <a:srgbClr val="002060"/>
                              </a:solidFill>
                              <a:latin typeface="Cambria Math"/>
                            </a:rPr>
                            <m:t>𝑛</m:t>
                          </m:r>
                        </m:sub>
                      </m:sSub>
                    </m:oMath>
                  </m:oMathPara>
                </a14:m>
                <a:endParaRPr lang="ru-RU" baseline="-25000"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07537" y="1628800"/>
                <a:ext cx="1063688" cy="362984"/>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96136" y="4005064"/>
                <a:ext cx="1612236" cy="307777"/>
              </a:xfrm>
              <a:prstGeom prst="rect">
                <a:avLst/>
              </a:prstGeom>
              <a:noFill/>
            </p:spPr>
            <p:txBody>
              <a:bodyPr wrap="none" rtlCol="0">
                <a:spAutoFit/>
              </a:bodyPr>
              <a:lstStyle/>
              <a:p>
                <a:r>
                  <a:rPr lang="en-US" sz="1400" dirty="0" smtClean="0">
                    <a:solidFill>
                      <a:srgbClr val="FF0000"/>
                    </a:solidFill>
                  </a:rPr>
                  <a:t>Error measure </a:t>
                </a:r>
                <a14:m>
                  <m:oMath xmlns:m="http://schemas.openxmlformats.org/officeDocument/2006/math">
                    <m:r>
                      <a:rPr lang="en-US" sz="1400" i="1" dirty="0" smtClean="0">
                        <a:solidFill>
                          <a:srgbClr val="FF0000"/>
                        </a:solidFill>
                        <a:latin typeface="Cambria Math"/>
                        <a:ea typeface="Cambria Math"/>
                      </a:rPr>
                      <m:t>𝜀</m:t>
                    </m:r>
                    <m:r>
                      <a:rPr lang="en-US" sz="1400" i="1" dirty="0" smtClean="0">
                        <a:solidFill>
                          <a:srgbClr val="FF0000"/>
                        </a:solidFill>
                        <a:latin typeface="Cambria Math"/>
                      </a:rPr>
                      <m:t>()</m:t>
                    </m:r>
                  </m:oMath>
                </a14:m>
                <a:endParaRPr lang="ru-RU" sz="1400"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796136" y="4005064"/>
                <a:ext cx="1612236" cy="307777"/>
              </a:xfrm>
              <a:prstGeom prst="rect">
                <a:avLst/>
              </a:prstGeom>
              <a:blipFill rotWithShape="1">
                <a:blip r:embed="rId13"/>
                <a:stretch>
                  <a:fillRect l="-1136" t="-2000" b="-20000"/>
                </a:stretch>
              </a:blipFill>
            </p:spPr>
            <p:txBody>
              <a:bodyPr/>
              <a:lstStyle/>
              <a:p>
                <a:r>
                  <a:rPr lang="ru-RU">
                    <a:noFill/>
                  </a:rPr>
                  <a:t> </a:t>
                </a:r>
              </a:p>
            </p:txBody>
          </p:sp>
        </mc:Fallback>
      </mc:AlternateContent>
      <p:cxnSp>
        <p:nvCxnSpPr>
          <p:cNvPr id="45" name="Скругленная соединительная линия 44"/>
          <p:cNvCxnSpPr>
            <a:stCxn id="23" idx="1"/>
          </p:cNvCxnSpPr>
          <p:nvPr/>
        </p:nvCxnSpPr>
        <p:spPr bwMode="auto">
          <a:xfrm rot="10800000" flipV="1">
            <a:off x="5364088" y="4158953"/>
            <a:ext cx="432048" cy="566260"/>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Скругленная соединительная линия 50"/>
          <p:cNvCxnSpPr>
            <a:stCxn id="23" idx="3"/>
          </p:cNvCxnSpPr>
          <p:nvPr/>
        </p:nvCxnSpPr>
        <p:spPr bwMode="auto">
          <a:xfrm>
            <a:off x="7408372" y="4158953"/>
            <a:ext cx="115956" cy="196929"/>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7082441" y="4274483"/>
                <a:ext cx="1522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𝑔</m:t>
                      </m:r>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 </m:t>
                      </m:r>
                      <m:r>
                        <a:rPr lang="en-US" i="1" dirty="0" smtClean="0">
                          <a:solidFill>
                            <a:srgbClr val="002060"/>
                          </a:solidFill>
                          <a:latin typeface="Cambria Math"/>
                        </a:rPr>
                        <m:t>𝑓</m:t>
                      </m:r>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m:t>
                      </m:r>
                    </m:oMath>
                  </m:oMathPara>
                </a14:m>
                <a:endParaRPr lang="ru-RU" dirty="0">
                  <a:solidFill>
                    <a:srgbClr val="002060"/>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7082441" y="4274483"/>
                <a:ext cx="1522212" cy="369332"/>
              </a:xfrm>
              <a:prstGeom prst="rect">
                <a:avLst/>
              </a:prstGeom>
              <a:blipFill rotWithShape="1">
                <a:blip r:embed="rId14"/>
                <a:stretch>
                  <a:fillRect b="-13115"/>
                </a:stretch>
              </a:blipFill>
            </p:spPr>
            <p:txBody>
              <a:bodyPr/>
              <a:lstStyle/>
              <a:p>
                <a:r>
                  <a:rPr lang="ru-RU">
                    <a:noFill/>
                  </a:rPr>
                  <a:t> </a:t>
                </a:r>
              </a:p>
            </p:txBody>
          </p:sp>
        </mc:Fallback>
      </mc:AlternateContent>
      <p:sp>
        <p:nvSpPr>
          <p:cNvPr id="81" name="Текст 2"/>
          <p:cNvSpPr txBox="1">
            <a:spLocks/>
          </p:cNvSpPr>
          <p:nvPr/>
        </p:nvSpPr>
        <p:spPr>
          <a:xfrm>
            <a:off x="96316" y="6561039"/>
            <a:ext cx="6048672" cy="296961"/>
          </a:xfrm>
          <a:prstGeom prst="rect">
            <a:avLst/>
          </a:prstGeom>
        </p:spPr>
        <p:txBody>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200" kern="0" dirty="0" smtClean="0"/>
              <a:t>Based on Y. S. Abu-Mostafa, H.-T. Lin, M. Magdon-Ismail, “Learning From Data”, p.30</a:t>
            </a:r>
            <a:endParaRPr lang="ru-RU" sz="1200" kern="0" dirty="0"/>
          </a:p>
        </p:txBody>
      </p:sp>
    </p:spTree>
    <p:extLst>
      <p:ext uri="{BB962C8B-B14F-4D97-AF65-F5344CB8AC3E}">
        <p14:creationId xmlns:p14="http://schemas.microsoft.com/office/powerpoint/2010/main" val="2733293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Generalization</a:t>
            </a:r>
            <a:endParaRPr lang="ru-RU" sz="3600" dirty="0">
              <a:solidFill>
                <a:schemeClr val="tx2">
                  <a:lumMod val="50000"/>
                </a:schemeClr>
              </a:solidFill>
            </a:endParaRPr>
          </a:p>
        </p:txBody>
      </p:sp>
      <p:sp>
        <p:nvSpPr>
          <p:cNvPr id="3" name="Объект 2"/>
          <p:cNvSpPr>
            <a:spLocks noGrp="1"/>
          </p:cNvSpPr>
          <p:nvPr>
            <p:ph idx="1"/>
          </p:nvPr>
        </p:nvSpPr>
        <p:spPr>
          <a:xfrm>
            <a:off x="1338486" y="3204100"/>
            <a:ext cx="7337970" cy="1881084"/>
          </a:xfrm>
        </p:spPr>
        <p:txBody>
          <a:bodyPr/>
          <a:lstStyle/>
          <a:p>
            <a:pPr marL="0" indent="0">
              <a:buNone/>
            </a:pPr>
            <a:r>
              <a:rPr lang="en-US" sz="1800" dirty="0"/>
              <a:t>Generalization is ability to perform well on unseen </a:t>
            </a:r>
            <a:r>
              <a:rPr lang="en-US" sz="1800" dirty="0" smtClean="0"/>
              <a:t>data, </a:t>
            </a:r>
            <a:r>
              <a:rPr lang="en-US" sz="1800" dirty="0"/>
              <a:t>is what Machine Learning is ultimately about.</a:t>
            </a:r>
            <a:endParaRPr lang="ru-RU" sz="1800" dirty="0"/>
          </a:p>
          <a:p>
            <a:pPr marL="0" indent="0">
              <a:buNone/>
            </a:pPr>
            <a:endParaRPr lang="en-US" sz="1800" dirty="0" smtClean="0"/>
          </a:p>
          <a:p>
            <a:pPr marL="0" indent="0">
              <a:buNone/>
            </a:pPr>
            <a:r>
              <a:rPr lang="en-US" sz="1800" dirty="0" smtClean="0"/>
              <a:t>Why </a:t>
            </a:r>
            <a:r>
              <a:rPr lang="en-US" sz="1800" dirty="0"/>
              <a:t>should doing well on the training set tell </a:t>
            </a:r>
            <a:r>
              <a:rPr lang="en-US" sz="1800" dirty="0" smtClean="0"/>
              <a:t>us anything </a:t>
            </a:r>
            <a:r>
              <a:rPr lang="en-US" sz="1800" dirty="0"/>
              <a:t>about generalization error</a:t>
            </a:r>
            <a:r>
              <a:rPr lang="en-US" sz="1800" dirty="0" smtClean="0"/>
              <a:t>? Can </a:t>
            </a:r>
            <a:r>
              <a:rPr lang="en-US" sz="1800" dirty="0"/>
              <a:t>we </a:t>
            </a:r>
            <a:r>
              <a:rPr lang="en-US" sz="1800" dirty="0" smtClean="0"/>
              <a:t>prove </a:t>
            </a:r>
            <a:r>
              <a:rPr lang="en-US" sz="1800" dirty="0"/>
              <a:t>that learning algorithms will work well?</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17</a:t>
            </a:fld>
            <a:endParaRPr lang="ru-RU" altLang="ru-RU" dirty="0"/>
          </a:p>
        </p:txBody>
      </p:sp>
      <p:sp>
        <p:nvSpPr>
          <p:cNvPr id="9" name="Объект 2"/>
          <p:cNvSpPr txBox="1">
            <a:spLocks/>
          </p:cNvSpPr>
          <p:nvPr/>
        </p:nvSpPr>
        <p:spPr bwMode="auto">
          <a:xfrm>
            <a:off x="609600" y="1871663"/>
            <a:ext cx="8229600" cy="119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800" kern="0" dirty="0" smtClean="0"/>
              <a:t>Most learning algorithms fit their models to the training set, but what we really care about is </a:t>
            </a:r>
            <a:r>
              <a:rPr lang="en-US" sz="1800" b="1" kern="0" dirty="0" smtClean="0"/>
              <a:t>generalization error,</a:t>
            </a:r>
            <a:r>
              <a:rPr lang="en-US" sz="1800" kern="0" dirty="0" smtClean="0"/>
              <a:t> or expected error on </a:t>
            </a:r>
            <a:r>
              <a:rPr lang="en-US" sz="1800" kern="0" dirty="0" smtClean="0">
                <a:solidFill>
                  <a:srgbClr val="C00000"/>
                </a:solidFill>
              </a:rPr>
              <a:t>unseen</a:t>
            </a:r>
            <a:r>
              <a:rPr lang="en-US" sz="1800" kern="0" dirty="0" smtClean="0"/>
              <a:t> examples</a:t>
            </a:r>
            <a:r>
              <a:rPr lang="en-US" sz="2400" kern="0" dirty="0" smtClean="0"/>
              <a:t>.       </a:t>
            </a:r>
            <a:endParaRPr lang="ru-RU" kern="0" dirty="0"/>
          </a:p>
        </p:txBody>
      </p:sp>
      <p:pic>
        <p:nvPicPr>
          <p:cNvPr id="1028" name="Picture 4" descr="C:\Users\torch\AppData\Local\Microsoft\Windows\Temporary Internet Files\Content.IE5\JO1NG4MT\qOXq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638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torch\AppData\Local\Microsoft\Windows\Temporary Internet Files\Content.IE5\ILYNMCYV\Blue_question_mark_ico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68" y="4221088"/>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874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Hoeffding’s inequality</a:t>
            </a:r>
            <a:endParaRPr lang="ru-RU"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18</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3656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It </a:t>
                </a:r>
                <a:r>
                  <a:rPr lang="en-US" sz="1800" dirty="0"/>
                  <a:t>is possible to prove </a:t>
                </a:r>
                <a:r>
                  <a:rPr lang="en-US" sz="1800" dirty="0" smtClean="0"/>
                  <a:t>this most </a:t>
                </a:r>
                <a:r>
                  <a:rPr lang="en-US" sz="1800" dirty="0"/>
                  <a:t>important result in learning </a:t>
                </a:r>
                <a:r>
                  <a:rPr lang="en-US" sz="1800" dirty="0" smtClean="0"/>
                  <a:t>theory using </a:t>
                </a:r>
                <a:r>
                  <a:rPr lang="en-US" sz="1800" dirty="0"/>
                  <a:t>just two </a:t>
                </a:r>
                <a:r>
                  <a:rPr lang="en-US" sz="1800" dirty="0" smtClean="0"/>
                  <a:t>lemmas</a:t>
                </a:r>
                <a:r>
                  <a:rPr lang="en-US" sz="1800" dirty="0"/>
                  <a:t> </a:t>
                </a:r>
                <a:r>
                  <a:rPr lang="en-US" sz="1800" dirty="0" smtClean="0"/>
                  <a:t>[</a:t>
                </a:r>
                <a:r>
                  <a:rPr lang="en-US" sz="1800" u="sng" dirty="0">
                    <a:hlinkClick r:id="rId2" action="ppaction://hlinksldjump"/>
                  </a:rPr>
                  <a:t>2</a:t>
                </a:r>
                <a:r>
                  <a:rPr lang="en-US" sz="1800" dirty="0"/>
                  <a:t>], [</a:t>
                </a:r>
                <a:r>
                  <a:rPr lang="en-US" sz="1800" u="sng" dirty="0">
                    <a:hlinkClick r:id="rId2" action="ppaction://hlinksldjump"/>
                  </a:rPr>
                  <a:t>3</a:t>
                </a:r>
                <a:r>
                  <a:rPr lang="en-US" sz="1800" dirty="0" smtClean="0"/>
                  <a:t>]:</a:t>
                </a:r>
                <a:endParaRPr lang="ru-RU" sz="1800" dirty="0"/>
              </a:p>
              <a:p>
                <a:r>
                  <a:rPr lang="en-US" sz="1800" dirty="0" smtClean="0"/>
                  <a:t>the </a:t>
                </a:r>
                <a:r>
                  <a:rPr lang="en-US" sz="1800" dirty="0"/>
                  <a:t>union </a:t>
                </a:r>
                <a:r>
                  <a:rPr lang="en-US" sz="1800" dirty="0" smtClean="0"/>
                  <a:t>bound</a:t>
                </a:r>
              </a:p>
              <a:p>
                <a:r>
                  <a:rPr lang="en-US" sz="1800" dirty="0" smtClean="0"/>
                  <a:t>Hoeffding’s inequality (</a:t>
                </a:r>
                <a:r>
                  <a:rPr lang="en-US" sz="1800" dirty="0"/>
                  <a:t>Chernoff </a:t>
                </a:r>
                <a:r>
                  <a:rPr lang="en-US" sz="1800" dirty="0" smtClean="0"/>
                  <a:t>bound) which provides </a:t>
                </a:r>
                <a:r>
                  <a:rPr lang="en-US" sz="1800" dirty="0"/>
                  <a:t>an upper bound on the probability that the sum of </a:t>
                </a:r>
                <a:r>
                  <a:rPr lang="en-US" sz="1800" dirty="0"/>
                  <a:t>independent and </a:t>
                </a:r>
                <a:r>
                  <a:rPr lang="en-US" sz="1800" dirty="0" smtClean="0"/>
                  <a:t>identically </a:t>
                </a:r>
                <a:r>
                  <a:rPr lang="en-US" sz="1800" dirty="0"/>
                  <a:t>distributed (iid) </a:t>
                </a:r>
                <a:r>
                  <a:rPr lang="en-US" sz="1800" dirty="0" smtClean="0"/>
                  <a:t>random </a:t>
                </a:r>
                <a:r>
                  <a:rPr lang="en-US" sz="1800" dirty="0"/>
                  <a:t>variables deviates from its expected value.</a:t>
                </a:r>
                <a:endParaRPr lang="en-US" sz="1800" dirty="0" smtClean="0"/>
              </a:p>
              <a:p>
                <a:pPr marL="0" indent="0" algn="ctr">
                  <a:buNone/>
                </a:pPr>
                <a14:m>
                  <m:oMathPara xmlns:m="http://schemas.openxmlformats.org/officeDocument/2006/math">
                    <m:oMathParaPr>
                      <m:jc m:val="centerGroup"/>
                    </m:oMathParaPr>
                    <m:oMath xmlns:m="http://schemas.openxmlformats.org/officeDocument/2006/math">
                      <m:r>
                        <a:rPr lang="en-US" sz="2800" i="1" kern="0" smtClean="0">
                          <a:solidFill>
                            <a:schemeClr val="tx2"/>
                          </a:solidFill>
                          <a:latin typeface="Cambria Math"/>
                        </a:rPr>
                        <m:t>𝑃</m:t>
                      </m:r>
                      <m:r>
                        <a:rPr lang="en-US" sz="2800" i="1" kern="0" smtClean="0">
                          <a:solidFill>
                            <a:schemeClr val="tx2"/>
                          </a:solidFill>
                          <a:latin typeface="Cambria Math"/>
                        </a:rPr>
                        <m:t>(|</m:t>
                      </m:r>
                      <m:r>
                        <a:rPr lang="en-US" sz="2800" i="1" kern="0">
                          <a:solidFill>
                            <a:schemeClr val="tx2"/>
                          </a:solidFill>
                          <a:latin typeface="Cambria Math"/>
                          <a:ea typeface="Cambria Math"/>
                        </a:rPr>
                        <m:t>𝜀</m:t>
                      </m:r>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ea typeface="Cambria Math"/>
                        </a:rPr>
                        <m:t>−</m:t>
                      </m:r>
                      <m:acc>
                        <m:accPr>
                          <m:chr m:val="̂"/>
                          <m:ctrlPr>
                            <a:rPr lang="en-US" sz="2800" i="1" kern="0" smtClean="0">
                              <a:solidFill>
                                <a:schemeClr val="tx2"/>
                              </a:solidFill>
                              <a:latin typeface="Cambria Math"/>
                            </a:rPr>
                          </m:ctrlPr>
                        </m:accPr>
                        <m:e>
                          <m:r>
                            <a:rPr lang="en-US" sz="2800" i="1" kern="0">
                              <a:solidFill>
                                <a:schemeClr val="tx2"/>
                              </a:solidFill>
                              <a:latin typeface="Cambria Math"/>
                              <a:ea typeface="Cambria Math"/>
                            </a:rPr>
                            <m:t>𝜀</m:t>
                          </m:r>
                        </m:e>
                      </m:acc>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rPr>
                        <m:t>|</m:t>
                      </m:r>
                      <m:r>
                        <a:rPr lang="en-US" sz="2800" i="1" kern="0">
                          <a:solidFill>
                            <a:schemeClr val="tx2"/>
                          </a:solidFill>
                          <a:latin typeface="Cambria Math"/>
                          <a:ea typeface="Cambria Math"/>
                        </a:rPr>
                        <m:t>&gt;</m:t>
                      </m:r>
                      <m:r>
                        <a:rPr lang="en-US" sz="2800" i="1" kern="0">
                          <a:solidFill>
                            <a:schemeClr val="tx2"/>
                          </a:solidFill>
                          <a:latin typeface="Cambria Math"/>
                          <a:ea typeface="Cambria Math"/>
                        </a:rPr>
                        <m:t>𝛾</m:t>
                      </m:r>
                      <m:r>
                        <a:rPr lang="en-US" sz="2800" i="1" kern="0">
                          <a:solidFill>
                            <a:schemeClr val="tx2"/>
                          </a:solidFill>
                          <a:latin typeface="Cambria Math"/>
                          <a:ea typeface="Cambria Math"/>
                        </a:rPr>
                        <m:t>)≤2</m:t>
                      </m:r>
                      <m:r>
                        <a:rPr lang="en-US" sz="2800" i="1" kern="0">
                          <a:solidFill>
                            <a:schemeClr val="tx2"/>
                          </a:solidFill>
                          <a:latin typeface="Cambria Math"/>
                          <a:ea typeface="Cambria Math"/>
                        </a:rPr>
                        <m:t>𝑘</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𝑒</m:t>
                          </m:r>
                        </m:e>
                        <m:sup>
                          <m:r>
                            <a:rPr lang="en-US" sz="2800" i="1" kern="0">
                              <a:solidFill>
                                <a:schemeClr val="tx2"/>
                              </a:solidFill>
                              <a:latin typeface="Cambria Math"/>
                              <a:ea typeface="Cambria Math"/>
                            </a:rPr>
                            <m:t>−2</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𝛾</m:t>
                              </m:r>
                            </m:e>
                            <m:sup>
                              <m:r>
                                <a:rPr lang="en-US" sz="2800" i="1" kern="0">
                                  <a:solidFill>
                                    <a:schemeClr val="tx2"/>
                                  </a:solidFill>
                                  <a:latin typeface="Cambria Math"/>
                                  <a:ea typeface="Cambria Math"/>
                                </a:rPr>
                                <m:t>2</m:t>
                              </m:r>
                            </m:sup>
                          </m:sSup>
                          <m:r>
                            <a:rPr lang="en-US" sz="2800" i="1" kern="0">
                              <a:solidFill>
                                <a:schemeClr val="tx2"/>
                              </a:solidFill>
                              <a:latin typeface="Cambria Math"/>
                              <a:ea typeface="Cambria Math"/>
                            </a:rPr>
                            <m:t>𝑚</m:t>
                          </m:r>
                        </m:sup>
                      </m:sSup>
                    </m:oMath>
                  </m:oMathPara>
                </a14:m>
                <a:endParaRPr lang="en-US" sz="2800" kern="0" dirty="0" smtClean="0">
                  <a:solidFill>
                    <a:schemeClr val="tx2"/>
                  </a:solidFill>
                </a:endParaRPr>
              </a:p>
              <a:p>
                <a:pPr marL="0" indent="0">
                  <a:buNone/>
                </a:pPr>
                <a:endParaRPr lang="en-US" sz="1800" dirty="0" smtClean="0"/>
              </a:p>
              <a:p>
                <a:pPr marL="0" indent="0">
                  <a:buNone/>
                </a:pPr>
                <a:r>
                  <a:rPr lang="en-US" sz="1800" dirty="0" smtClean="0"/>
                  <a:t>This </a:t>
                </a:r>
                <a:r>
                  <a:rPr lang="en-US" sz="1800" dirty="0"/>
                  <a:t>means that for all</a:t>
                </a:r>
                <a:r>
                  <a:rPr lang="en-US" sz="1800" dirty="0" smtClean="0"/>
                  <a:t> </a:t>
                </a:r>
                <a14:m>
                  <m:oMath xmlns:m="http://schemas.openxmlformats.org/officeDocument/2006/math">
                    <m:sSub>
                      <m:sSubPr>
                        <m:ctrlPr>
                          <a:rPr lang="en-US" sz="1800" b="0" i="1" dirty="0" smtClean="0">
                            <a:latin typeface="Cambria Math"/>
                            <a:ea typeface="Cambria Math"/>
                          </a:rPr>
                        </m:ctrlPr>
                      </m:sSubPr>
                      <m:e>
                        <m:r>
                          <a:rPr lang="en-US" sz="1800" i="1" dirty="0" smtClean="0">
                            <a:latin typeface="Cambria Math"/>
                            <a:ea typeface="Cambria Math"/>
                          </a:rPr>
                          <m:t>h</m:t>
                        </m:r>
                      </m:e>
                      <m:sub>
                        <m:r>
                          <a:rPr lang="en-US" sz="1800" b="0" i="1" dirty="0" err="1" smtClean="0">
                            <a:latin typeface="Cambria Math"/>
                            <a:ea typeface="Cambria Math"/>
                          </a:rPr>
                          <m:t>𝑖</m:t>
                        </m:r>
                      </m:sub>
                    </m:sSub>
                    <m:r>
                      <a:rPr lang="en-US" sz="1800" i="1" dirty="0" smtClean="0">
                        <a:latin typeface="Cambria Math"/>
                        <a:ea typeface="Cambria Math"/>
                      </a:rPr>
                      <m:t>∈</m:t>
                    </m:r>
                    <m:r>
                      <a:rPr lang="en-US" sz="1800" i="1" dirty="0" smtClean="0">
                        <a:latin typeface="Cambria Math"/>
                      </a:rPr>
                      <m:t>𝐻</m:t>
                    </m:r>
                  </m:oMath>
                </a14:m>
                <a:r>
                  <a:rPr lang="en-US" sz="1800" dirty="0" smtClean="0"/>
                  <a:t> </a:t>
                </a:r>
                <a:r>
                  <a:rPr lang="en-US" sz="1800" baseline="30000" dirty="0" smtClean="0"/>
                  <a:t>(*)</a:t>
                </a:r>
                <a:r>
                  <a:rPr lang="en-US" sz="1800" dirty="0"/>
                  <a:t> generalization error </a:t>
                </a:r>
                <a14:m>
                  <m:oMath xmlns:m="http://schemas.openxmlformats.org/officeDocument/2006/math">
                    <m:r>
                      <a:rPr lang="en-US" sz="1800" i="1" kern="0">
                        <a:latin typeface="Cambria Math"/>
                        <a:ea typeface="Cambria Math"/>
                      </a:rPr>
                      <m:t>𝜀</m:t>
                    </m:r>
                    <m:r>
                      <a:rPr lang="en-US" sz="1800" i="1" kern="0">
                        <a:latin typeface="Cambria Math"/>
                        <a:ea typeface="Cambria Math"/>
                      </a:rPr>
                      <m:t> </m:t>
                    </m:r>
                  </m:oMath>
                </a14:m>
                <a:r>
                  <a:rPr lang="en-US" sz="1800" dirty="0" smtClean="0"/>
                  <a:t>will </a:t>
                </a:r>
                <a:r>
                  <a:rPr lang="en-US" sz="1800" dirty="0"/>
                  <a:t>be close to </a:t>
                </a:r>
                <a:r>
                  <a:rPr lang="en-US" sz="1800" dirty="0"/>
                  <a:t>training error </a:t>
                </a:r>
                <a14:m>
                  <m:oMath xmlns:m="http://schemas.openxmlformats.org/officeDocument/2006/math">
                    <m:acc>
                      <m:accPr>
                        <m:chr m:val="̂"/>
                        <m:ctrlPr>
                          <a:rPr lang="en-US" sz="1800" i="1" kern="0">
                            <a:latin typeface="Cambria Math"/>
                          </a:rPr>
                        </m:ctrlPr>
                      </m:accPr>
                      <m:e>
                        <m:r>
                          <a:rPr lang="en-US" sz="1800" i="1" kern="0">
                            <a:latin typeface="Cambria Math"/>
                            <a:ea typeface="Cambria Math"/>
                          </a:rPr>
                          <m:t>𝜀</m:t>
                        </m:r>
                      </m:e>
                    </m:acc>
                  </m:oMath>
                </a14:m>
                <a:r>
                  <a:rPr lang="en-US" sz="1800" dirty="0"/>
                  <a:t> </a:t>
                </a:r>
                <a:r>
                  <a:rPr lang="en-US" sz="1800" dirty="0" smtClean="0"/>
                  <a:t>with </a:t>
                </a:r>
                <a:r>
                  <a:rPr lang="en-US" sz="1800" dirty="0" smtClean="0"/>
                  <a:t>“high” </a:t>
                </a:r>
                <a:r>
                  <a:rPr lang="en-US" sz="1800" dirty="0"/>
                  <a:t>probability, assuming </a:t>
                </a:r>
                <a14:m>
                  <m:oMath xmlns:m="http://schemas.openxmlformats.org/officeDocument/2006/math">
                    <m:r>
                      <a:rPr lang="en-US" sz="1800" b="0" i="1" dirty="0" smtClean="0">
                        <a:latin typeface="Cambria Math"/>
                        <a:ea typeface="Cambria Math"/>
                      </a:rPr>
                      <m:t>𝑚</m:t>
                    </m:r>
                    <m:r>
                      <a:rPr lang="en-US" sz="1800" i="1" dirty="0">
                        <a:latin typeface="Cambria Math"/>
                        <a:ea typeface="Cambria Math"/>
                      </a:rPr>
                      <m:t> </m:t>
                    </m:r>
                  </m:oMath>
                </a14:m>
                <a:r>
                  <a:rPr lang="en-US" sz="1800" dirty="0"/>
                  <a:t>- the number of training examples - is </a:t>
                </a:r>
                <a:r>
                  <a:rPr lang="en-US" sz="1800" dirty="0" smtClean="0"/>
                  <a:t>“large</a:t>
                </a:r>
                <a:r>
                  <a:rPr lang="en-US" sz="1800" dirty="0" smtClean="0"/>
                  <a:t>”.</a:t>
                </a:r>
              </a:p>
              <a:p>
                <a:pPr marL="0" indent="0">
                  <a:buNone/>
                </a:pPr>
                <a:endParaRPr lang="en-US" sz="1800" dirty="0" smtClean="0"/>
              </a:p>
              <a:p>
                <a:pPr marL="0" indent="0">
                  <a:buNone/>
                </a:pPr>
                <a:r>
                  <a:rPr lang="en-US" sz="1400" dirty="0" smtClean="0"/>
                  <a:t>*</a:t>
                </a:r>
                <a:r>
                  <a:rPr lang="en-US" sz="1400" dirty="0"/>
                  <a:t> for simplicity</a:t>
                </a:r>
                <a:r>
                  <a:rPr lang="en-US" sz="1400" dirty="0" smtClean="0"/>
                  <a:t> we assume </a:t>
                </a:r>
                <a14:m>
                  <m:oMath xmlns:m="http://schemas.openxmlformats.org/officeDocument/2006/math">
                    <m:r>
                      <a:rPr lang="en-US" sz="1400" i="1" dirty="0">
                        <a:latin typeface="Cambria Math"/>
                      </a:rPr>
                      <m:t>𝐻</m:t>
                    </m:r>
                  </m:oMath>
                </a14:m>
                <a:r>
                  <a:rPr lang="en-US" sz="1400" dirty="0"/>
                  <a:t> </a:t>
                </a:r>
                <a:r>
                  <a:rPr lang="en-US" sz="1400" dirty="0" smtClean="0"/>
                  <a:t>is discrete hypothesis set consisting </a:t>
                </a:r>
                <a:r>
                  <a:rPr lang="en-US" sz="1400" dirty="0"/>
                  <a:t>of </a:t>
                </a:r>
                <a14:m>
                  <m:oMath xmlns:m="http://schemas.openxmlformats.org/officeDocument/2006/math">
                    <m:r>
                      <a:rPr lang="en-US" sz="1400" i="1" dirty="0" smtClean="0">
                        <a:latin typeface="Cambria Math"/>
                      </a:rPr>
                      <m:t>𝑘</m:t>
                    </m:r>
                    <m:r>
                      <a:rPr lang="en-US" sz="1400" i="1" dirty="0" smtClean="0">
                        <a:latin typeface="Cambria Math"/>
                      </a:rPr>
                      <m:t> </m:t>
                    </m:r>
                  </m:oMath>
                </a14:m>
                <a:r>
                  <a:rPr lang="en-US" sz="1400" dirty="0" smtClean="0"/>
                  <a:t>hypotheses, but in learning theory this result extrapolates to infinite </a:t>
                </a:r>
                <a14:m>
                  <m:oMath xmlns:m="http://schemas.openxmlformats.org/officeDocument/2006/math">
                    <m:r>
                      <a:rPr lang="en-US" sz="1400" i="1" dirty="0">
                        <a:latin typeface="Cambria Math"/>
                      </a:rPr>
                      <m:t>𝐻</m:t>
                    </m:r>
                  </m:oMath>
                </a14:m>
                <a:r>
                  <a:rPr lang="en-US" sz="1400" dirty="0"/>
                  <a:t> </a:t>
                </a:r>
                <a:r>
                  <a:rPr lang="en-US" sz="1400" dirty="0" smtClean="0"/>
                  <a:t>[</a:t>
                </a:r>
                <a:r>
                  <a:rPr lang="en-US" sz="1400" u="sng" dirty="0">
                    <a:hlinkClick r:id="rId2" action="ppaction://hlinksldjump"/>
                  </a:rPr>
                  <a:t>2</a:t>
                </a:r>
                <a:r>
                  <a:rPr lang="en-US" sz="1400" dirty="0"/>
                  <a:t>], [</a:t>
                </a:r>
                <a:r>
                  <a:rPr lang="en-US" sz="1400" u="sng" dirty="0">
                    <a:hlinkClick r:id="rId2" action="ppaction://hlinksldjump"/>
                  </a:rPr>
                  <a:t>3</a:t>
                </a:r>
                <a:r>
                  <a:rPr lang="en-US" sz="1400" dirty="0" smtClean="0"/>
                  <a:t>]</a:t>
                </a:r>
                <a:endParaRPr lang="ru-RU" sz="1400" dirty="0"/>
              </a:p>
              <a:p>
                <a:pPr marL="0" indent="0" algn="ctr">
                  <a:buNone/>
                </a:pPr>
                <a:endParaRPr lang="ru-RU" sz="2800" kern="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365649"/>
              </a:xfrm>
              <a:prstGeom prst="rect">
                <a:avLst/>
              </a:prstGeom>
              <a:blipFill rotWithShape="1">
                <a:blip r:embed="rId3"/>
                <a:stretch>
                  <a:fillRect l="-593" t="-698" r="-1111" b="-8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31674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tx2">
                    <a:lumMod val="50000"/>
                  </a:schemeClr>
                </a:solidFill>
              </a:rPr>
              <a:t>iid assumption</a:t>
            </a:r>
            <a:endParaRPr lang="ru-RU"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19</a:t>
            </a:fld>
            <a:endParaRPr lang="ru-RU" altLang="ru-RU" dirty="0"/>
          </a:p>
        </p:txBody>
      </p:sp>
      <p:sp>
        <p:nvSpPr>
          <p:cNvPr id="9" name="Объект 2"/>
          <p:cNvSpPr txBox="1">
            <a:spLocks/>
          </p:cNvSpPr>
          <p:nvPr/>
        </p:nvSpPr>
        <p:spPr bwMode="auto">
          <a:xfrm>
            <a:off x="609600" y="1871663"/>
            <a:ext cx="8229600" cy="141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Note </a:t>
            </a:r>
            <a:r>
              <a:rPr lang="en-US" sz="1800" dirty="0" smtClean="0"/>
              <a:t>that Hoeffding’s </a:t>
            </a:r>
            <a:r>
              <a:rPr lang="en-US" sz="1800" dirty="0"/>
              <a:t>inequality </a:t>
            </a:r>
            <a:r>
              <a:rPr lang="en-US" sz="1800" dirty="0" smtClean="0"/>
              <a:t>does not make any </a:t>
            </a:r>
            <a:r>
              <a:rPr lang="en-US" sz="1800" dirty="0"/>
              <a:t>prior assumption about the data </a:t>
            </a:r>
            <a:r>
              <a:rPr lang="en-US" sz="1800" dirty="0" smtClean="0"/>
              <a:t>distribution. Its only assumption is that the training </a:t>
            </a:r>
            <a:r>
              <a:rPr lang="en-US" sz="1800" dirty="0"/>
              <a:t>and testing </a:t>
            </a:r>
            <a:r>
              <a:rPr lang="en-US" sz="1800" dirty="0" smtClean="0"/>
              <a:t>data are </a:t>
            </a:r>
            <a:r>
              <a:rPr lang="en-US" sz="1800" dirty="0">
                <a:solidFill>
                  <a:srgbClr val="C00000"/>
                </a:solidFill>
              </a:rPr>
              <a:t>independent and identically distributed (iid) </a:t>
            </a:r>
            <a:r>
              <a:rPr lang="en-US" sz="1800" dirty="0"/>
              <a:t>random variables drawn from the </a:t>
            </a:r>
            <a:r>
              <a:rPr lang="en-US" sz="1800" i="1" dirty="0"/>
              <a:t>same</a:t>
            </a:r>
            <a:r>
              <a:rPr lang="en-US" sz="1800" dirty="0"/>
              <a:t> distribution </a:t>
            </a:r>
            <a:r>
              <a:rPr lang="en-US" sz="1800" dirty="0" smtClean="0">
                <a:latin typeface="Monotype Corsiva" panose="03010101010201010101" pitchFamily="66" charset="0"/>
              </a:rPr>
              <a:t>D</a:t>
            </a:r>
            <a:endParaRPr lang="en-US" sz="1800" b="1" dirty="0" smtClean="0"/>
          </a:p>
          <a:p>
            <a:pPr marL="0" indent="0" algn="ctr">
              <a:buNone/>
            </a:pPr>
            <a:endParaRPr lang="ru-RU" sz="1800" kern="0" dirty="0"/>
          </a:p>
        </p:txBody>
      </p:sp>
      <p:grpSp>
        <p:nvGrpSpPr>
          <p:cNvPr id="6" name="Группа 5"/>
          <p:cNvGrpSpPr/>
          <p:nvPr/>
        </p:nvGrpSpPr>
        <p:grpSpPr>
          <a:xfrm>
            <a:off x="609600" y="3573016"/>
            <a:ext cx="8229600" cy="1928374"/>
            <a:chOff x="609600" y="3501008"/>
            <a:chExt cx="8229600" cy="1928374"/>
          </a:xfrm>
        </p:grpSpPr>
        <p:graphicFrame>
          <p:nvGraphicFramePr>
            <p:cNvPr id="3" name="Схема 2"/>
            <p:cNvGraphicFramePr/>
            <p:nvPr>
              <p:extLst>
                <p:ext uri="{D42A27DB-BD31-4B8C-83A1-F6EECF244321}">
                  <p14:modId xmlns:p14="http://schemas.microsoft.com/office/powerpoint/2010/main" val="187753893"/>
                </p:ext>
              </p:extLst>
            </p:nvPr>
          </p:nvGraphicFramePr>
          <p:xfrm>
            <a:off x="609600" y="3501008"/>
            <a:ext cx="7994848" cy="1656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C:\Users\torch\AppData\Local\Microsoft\Windows\Temporary Internet Files\Content.IE5\ILYNMCYV\large-Thumbtack-note-Important-0-15235[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3056" y="4509120"/>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1260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lvl="0"/>
            <a:r>
              <a:rPr lang="en-US" sz="3600" dirty="0" smtClean="0"/>
              <a:t>Abstract</a:t>
            </a:r>
            <a:endParaRPr lang="ru-RU" sz="3600" dirty="0"/>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67544" y="2060848"/>
                <a:ext cx="8280920" cy="4411662"/>
              </a:xfrm>
            </p:spPr>
            <p:txBody>
              <a:bodyPr/>
              <a:lstStyle/>
              <a:p>
                <a:pPr marL="0" indent="0">
                  <a:buNone/>
                </a:pPr>
                <a:r>
                  <a:rPr lang="en-US" sz="1800" dirty="0"/>
                  <a:t>When modeling a classifier on simulated data, it is possible to reach </a:t>
                </a:r>
                <a:r>
                  <a:rPr lang="en-US" sz="1800" dirty="0" smtClean="0"/>
                  <a:t>a high </a:t>
                </a:r>
                <a:r>
                  <a:rPr lang="en-US" sz="1800" dirty="0"/>
                  <a:t>performance by picking features that are not perfectly modeled in the simulation. To avoid this problem in Kaggle’s "Flavours of Physics: Finding </a:t>
                </a:r>
                <a:r>
                  <a:rPr lang="en-US" sz="1800" dirty="0" smtClean="0">
                    <a:solidFill>
                      <a:schemeClr val="tx1"/>
                    </a:solidFill>
                  </a:rPr>
                  <a:t>𝜏</a:t>
                </a:r>
                <a:r>
                  <a:rPr lang="en-US" sz="1800" baseline="30000" dirty="0" smtClean="0"/>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 </a:t>
                </a:r>
                <a:r>
                  <a:rPr lang="en-US" sz="1800" dirty="0"/>
                  <a:t>" competition a </a:t>
                </a:r>
                <a:r>
                  <a:rPr lang="en-US" sz="1800" dirty="0">
                    <a:solidFill>
                      <a:schemeClr val="tx2"/>
                    </a:solidFill>
                  </a:rPr>
                  <a:t>proxy channel </a:t>
                </a:r>
                <a:r>
                  <a:rPr lang="en-US" sz="1800" dirty="0"/>
                  <a:t>with similar topology and well-studied characteristics was introduced</a:t>
                </a:r>
                <a:r>
                  <a:rPr lang="en-US" sz="1800" dirty="0" smtClean="0"/>
                  <a:t>.</a:t>
                </a:r>
              </a:p>
              <a:p>
                <a:pPr marL="0" indent="0">
                  <a:buNone/>
                </a:pPr>
                <a:endParaRPr lang="en-US" sz="1800" dirty="0" smtClean="0"/>
              </a:p>
              <a:p>
                <a:pPr marL="0" indent="0">
                  <a:buNone/>
                </a:pPr>
                <a:r>
                  <a:rPr lang="en-US" sz="1800" dirty="0"/>
                  <a:t>This proxy channel was intended for validation </a:t>
                </a:r>
                <a:r>
                  <a:rPr lang="en-US" sz="1800" dirty="0" smtClean="0"/>
                  <a:t>of </a:t>
                </a:r>
                <a:r>
                  <a:rPr lang="en-US" sz="1800" dirty="0"/>
                  <a:t>classifier trained on another channel of interest. We show that such validation scheme is questionable from a point of view of statistical inference as it violates fundamental assumption in </a:t>
                </a:r>
                <a:r>
                  <a:rPr lang="en-US" sz="1800" dirty="0" smtClean="0"/>
                  <a:t>Machine </a:t>
                </a:r>
                <a:r>
                  <a:rPr lang="en-US" sz="1800" dirty="0"/>
                  <a:t>L</a:t>
                </a:r>
                <a:r>
                  <a:rPr lang="en-US" sz="1800" dirty="0" smtClean="0"/>
                  <a:t>earning </a:t>
                </a:r>
                <a:r>
                  <a:rPr lang="en-US" sz="1800" dirty="0"/>
                  <a:t>that </a:t>
                </a:r>
                <a:r>
                  <a:rPr lang="en-US" sz="1800" dirty="0" smtClean="0"/>
                  <a:t>training </a:t>
                </a:r>
                <a:r>
                  <a:rPr lang="en-US" sz="1800" dirty="0"/>
                  <a:t>and test data follow the same probability distribution. </a:t>
                </a:r>
                <a:endParaRPr lang="ru-RU" sz="1800" dirty="0"/>
              </a:p>
              <a:p>
                <a:pPr marL="0" indent="0">
                  <a:buNone/>
                </a:pPr>
                <a:endParaRPr lang="en-US" sz="2400" dirty="0" smtClean="0"/>
              </a:p>
              <a:p>
                <a:pPr marL="0" indent="0">
                  <a:buNone/>
                </a:pPr>
                <a:endParaRPr lang="ru-RU" sz="2400" dirty="0"/>
              </a:p>
              <a:p>
                <a:pPr marL="0" indent="0">
                  <a:buNone/>
                </a:pPr>
                <a:endParaRPr lang="ru-RU" altLang="ru-RU"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67544" y="2060848"/>
                <a:ext cx="8280920" cy="4411662"/>
              </a:xfrm>
              <a:blipFill rotWithShape="1">
                <a:blip r:embed="rId3"/>
                <a:stretch>
                  <a:fillRect l="-663" t="-691" r="-22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3" name="Номер слайда 2"/>
          <p:cNvSpPr>
            <a:spLocks noGrp="1"/>
          </p:cNvSpPr>
          <p:nvPr>
            <p:ph type="sldNum" sz="quarter" idx="12"/>
          </p:nvPr>
        </p:nvSpPr>
        <p:spPr/>
        <p:txBody>
          <a:bodyPr/>
          <a:lstStyle/>
          <a:p>
            <a:fld id="{8B2CB5D2-C2A0-4322-92F8-C5B3823B5059}" type="slidenum">
              <a:rPr lang="ru-RU" altLang="ru-RU" smtClean="0"/>
              <a:pPr/>
              <a:t>2</a:t>
            </a:fld>
            <a:endParaRPr lang="ru-RU" alt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title"/>
              </p:nvPr>
            </p:nvSpPr>
            <p:spPr>
              <a:xfrm>
                <a:off x="457200" y="122238"/>
                <a:ext cx="7499176" cy="1295400"/>
              </a:xfrm>
            </p:spPr>
            <p:txBody>
              <a:bodyPr/>
              <a:lstStyle/>
              <a:p>
                <a:pPr marL="0" indent="0"/>
                <a:r>
                  <a:rPr lang="en-US" sz="3600" dirty="0" smtClean="0">
                    <a:solidFill>
                      <a:schemeClr val="tx1"/>
                    </a:solidFill>
                  </a:rPr>
                  <a:t>Comparison of </a:t>
                </a:r>
                <a14:m>
                  <m:oMath xmlns:m="http://schemas.openxmlformats.org/officeDocument/2006/math">
                    <m:r>
                      <a:rPr lang="en-US" sz="3600" b="1" i="1" dirty="0">
                        <a:solidFill>
                          <a:schemeClr val="tx1"/>
                        </a:solidFill>
                        <a:latin typeface="Cambria Math"/>
                      </a:rPr>
                      <m:t>𝝉</m:t>
                    </m:r>
                  </m:oMath>
                </a14:m>
                <a:r>
                  <a:rPr lang="en-US" sz="3600" dirty="0" smtClean="0">
                    <a:solidFill>
                      <a:schemeClr val="tx1"/>
                    </a:solidFill>
                  </a:rPr>
                  <a:t> </a:t>
                </a:r>
                <a:r>
                  <a:rPr lang="en-US" sz="3600" dirty="0">
                    <a:solidFill>
                      <a:schemeClr val="tx1"/>
                    </a:solidFill>
                  </a:rPr>
                  <a:t>and </a:t>
                </a:r>
                <a14:m>
                  <m:oMath xmlns:m="http://schemas.openxmlformats.org/officeDocument/2006/math">
                    <m:r>
                      <a:rPr lang="en-US" sz="3600" b="1" i="1" dirty="0">
                        <a:solidFill>
                          <a:schemeClr val="tx1"/>
                        </a:solidFill>
                        <a:latin typeface="Cambria Math"/>
                      </a:rPr>
                      <m:t>𝑫𝒔</m:t>
                    </m:r>
                  </m:oMath>
                </a14:m>
                <a:r>
                  <a:rPr lang="en-US" sz="3600" dirty="0" smtClean="0">
                    <a:solidFill>
                      <a:schemeClr val="tx1"/>
                    </a:solidFill>
                  </a:rPr>
                  <a:t> channel</a:t>
                </a:r>
                <a:r>
                  <a:rPr lang="ru-RU" sz="3600" dirty="0" smtClean="0">
                    <a:solidFill>
                      <a:schemeClr val="tx1"/>
                    </a:solidFill>
                  </a:rPr>
                  <a:t> </a:t>
                </a:r>
                <a:r>
                  <a:rPr lang="en-US" sz="3600" dirty="0" smtClean="0">
                    <a:solidFill>
                      <a:schemeClr val="tx1"/>
                    </a:solidFill>
                  </a:rPr>
                  <a:t>distributuions</a:t>
                </a:r>
                <a:endParaRPr lang="en-US" sz="3600" dirty="0">
                  <a:solidFill>
                    <a:schemeClr val="tx1"/>
                  </a:solidFill>
                </a:endParaRPr>
              </a:p>
            </p:txBody>
          </p:sp>
        </mc:Choice>
        <mc:Fallback>
          <p:sp>
            <p:nvSpPr>
              <p:cNvPr id="2" name="Заголовок 1"/>
              <p:cNvSpPr>
                <a:spLocks noGrp="1" noRot="1" noChangeAspect="1" noMove="1" noResize="1" noEditPoints="1" noAdjustHandles="1" noChangeArrowheads="1" noChangeShapeType="1" noTextEdit="1"/>
              </p:cNvSpPr>
              <p:nvPr>
                <p:ph type="title"/>
              </p:nvPr>
            </p:nvSpPr>
            <p:spPr>
              <a:xfrm>
                <a:off x="457200" y="122238"/>
                <a:ext cx="7499176" cy="1295400"/>
              </a:xfrm>
              <a:blipFill rotWithShape="1">
                <a:blip r:embed="rId3"/>
                <a:stretch>
                  <a:fillRect l="-2439" b="-17840"/>
                </a:stretch>
              </a:blipFill>
            </p:spPr>
            <p:txBody>
              <a:bodyPr/>
              <a:lstStyle/>
              <a:p>
                <a:r>
                  <a:rPr lang="ru-RU">
                    <a:noFill/>
                  </a:rPr>
                  <a:t> </a:t>
                </a:r>
              </a:p>
            </p:txBody>
          </p:sp>
        </mc:Fallback>
      </mc:AlternateContent>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20</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596675" y="1772816"/>
                <a:ext cx="8229600" cy="693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Let us return to our problem and </a:t>
                </a:r>
                <a:r>
                  <a:rPr lang="en-US" sz="1800" dirty="0" smtClean="0"/>
                  <a:t>look at (some of) input distributions of</a:t>
                </a:r>
              </a:p>
              <a:p>
                <a:pPr marL="0" indent="0">
                  <a:buNone/>
                </a:pPr>
                <a14:m>
                  <m:oMath xmlns:m="http://schemas.openxmlformats.org/officeDocument/2006/math">
                    <m:r>
                      <a:rPr lang="en-US" sz="1800" i="1" dirty="0" smtClean="0">
                        <a:solidFill>
                          <a:schemeClr val="tx2"/>
                        </a:solidFill>
                        <a:latin typeface="Cambria Math"/>
                      </a:rPr>
                      <m:t>𝜏</m:t>
                    </m:r>
                  </m:oMath>
                </a14:m>
                <a:r>
                  <a:rPr lang="en-US" sz="1800" dirty="0" smtClean="0"/>
                  <a:t> </a:t>
                </a:r>
                <a:r>
                  <a:rPr lang="en-US" sz="1800" dirty="0" smtClean="0"/>
                  <a:t>and </a:t>
                </a:r>
                <a14:m>
                  <m:oMath xmlns:m="http://schemas.openxmlformats.org/officeDocument/2006/math">
                    <m:r>
                      <a:rPr lang="en-US" sz="1800" i="1" dirty="0" smtClean="0">
                        <a:solidFill>
                          <a:schemeClr val="tx2"/>
                        </a:solidFill>
                        <a:latin typeface="Cambria Math"/>
                      </a:rPr>
                      <m:t>𝐷𝑠</m:t>
                    </m:r>
                  </m:oMath>
                </a14:m>
                <a:r>
                  <a:rPr lang="en-US" sz="1800" dirty="0" smtClean="0"/>
                  <a:t> channel</a:t>
                </a:r>
                <a:endParaRPr lang="en-US" sz="1800" dirty="0" smtClean="0"/>
              </a:p>
              <a:p>
                <a:pPr marL="0" indent="0" algn="ctr">
                  <a:buNone/>
                </a:pPr>
                <a:endParaRPr lang="ru-RU" sz="1800" kern="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596675" y="1772816"/>
                <a:ext cx="8229600" cy="693240"/>
              </a:xfrm>
              <a:prstGeom prst="rect">
                <a:avLst/>
              </a:prstGeom>
              <a:blipFill rotWithShape="1">
                <a:blip r:embed="rId4"/>
                <a:stretch>
                  <a:fillRect l="-667" t="-4386" b="-140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8" name="Рисунок 7" descr="Вырезка экрана"/>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64" y="2780928"/>
            <a:ext cx="7582959" cy="2972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0171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7"/>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pic>
        <p:nvPicPr>
          <p:cNvPr id="3" name="Рисунок 2"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04664"/>
            <a:ext cx="7554380" cy="5906325"/>
          </a:xfrm>
          <a:prstGeom prst="rect">
            <a:avLst/>
          </a:prstGeom>
          <a:ln>
            <a:noFill/>
          </a:ln>
          <a:effectLst>
            <a:outerShdw blurRad="292100" dist="139700" dir="2700000" algn="tl" rotWithShape="0">
              <a:srgbClr val="333333">
                <a:alpha val="65000"/>
              </a:srgbClr>
            </a:outerShdw>
          </a:effectLst>
        </p:spPr>
      </p:pic>
      <p:sp>
        <p:nvSpPr>
          <p:cNvPr id="7" name="Номер слайда 3"/>
          <p:cNvSpPr>
            <a:spLocks noGrp="1"/>
          </p:cNvSpPr>
          <p:nvPr>
            <p:ph type="sldNum" sz="quarter" idx="12"/>
          </p:nvPr>
        </p:nvSpPr>
        <p:spPr>
          <a:xfrm>
            <a:off x="6553200" y="6248400"/>
            <a:ext cx="2133600" cy="457200"/>
          </a:xfrm>
        </p:spPr>
        <p:txBody>
          <a:bodyPr/>
          <a:lstStyle/>
          <a:p>
            <a:fld id="{8B2CB5D2-C2A0-4322-92F8-C5B3823B5059}" type="slidenum">
              <a:rPr lang="ru-RU" altLang="ru-RU" sz="1400" smtClean="0"/>
              <a:pPr/>
              <a:t>21</a:t>
            </a:fld>
            <a:endParaRPr lang="ru-RU" altLang="ru-RU" sz="1400" dirty="0"/>
          </a:p>
        </p:txBody>
      </p:sp>
      <p:sp>
        <p:nvSpPr>
          <p:cNvPr id="9" name="Нижний колонтитул 2"/>
          <p:cNvSpPr>
            <a:spLocks noGrp="1"/>
          </p:cNvSpPr>
          <p:nvPr>
            <p:ph type="ftr" sz="quarter" idx="11"/>
          </p:nvPr>
        </p:nvSpPr>
        <p:spPr>
          <a:xfrm>
            <a:off x="457200" y="6237312"/>
            <a:ext cx="4834880" cy="457200"/>
          </a:xfrm>
        </p:spPr>
        <p:txBody>
          <a:bodyPr/>
          <a:lstStyle/>
          <a:p>
            <a:r>
              <a:rPr lang="en-US" sz="1400" dirty="0"/>
              <a:t>2. Brief review of Machine Learning foundations</a:t>
            </a:r>
            <a:endParaRPr lang="ru-RU" altLang="ru-RU" sz="1400" dirty="0"/>
          </a:p>
        </p:txBody>
      </p:sp>
    </p:spTree>
    <p:extLst>
      <p:ext uri="{BB962C8B-B14F-4D97-AF65-F5344CB8AC3E}">
        <p14:creationId xmlns:p14="http://schemas.microsoft.com/office/powerpoint/2010/main" val="60482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The</a:t>
            </a:r>
            <a:r>
              <a:rPr lang="en-US" sz="3600" dirty="0">
                <a:solidFill>
                  <a:schemeClr val="tx2">
                    <a:lumMod val="50000"/>
                  </a:schemeClr>
                </a:solidFill>
              </a:rPr>
              <a:t> distributions</a:t>
            </a:r>
            <a:r>
              <a:rPr lang="en-US" sz="3600" dirty="0" smtClean="0">
                <a:solidFill>
                  <a:schemeClr val="tx2">
                    <a:lumMod val="50000"/>
                  </a:schemeClr>
                </a:solidFill>
              </a:rPr>
              <a:t> are different…</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22</a:t>
            </a:fld>
            <a:endParaRPr lang="ru-RU" altLang="ru-RU" dirty="0"/>
          </a:p>
        </p:txBody>
      </p:sp>
      <p:sp>
        <p:nvSpPr>
          <p:cNvPr id="9" name="Объект 2"/>
          <p:cNvSpPr txBox="1">
            <a:spLocks/>
          </p:cNvSpPr>
          <p:nvPr/>
        </p:nvSpPr>
        <p:spPr bwMode="auto">
          <a:xfrm>
            <a:off x="507085" y="4941168"/>
            <a:ext cx="8229600" cy="155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It is evident that the underlying probability distributions significantly differ between the two channels, therefore violating the assumption of a single underlying generative process between the train set and the test set, which is the cornerstone of statistical learning and, in general, of inference.</a:t>
            </a:r>
            <a:endParaRPr lang="ru-RU" sz="1800" dirty="0"/>
          </a:p>
          <a:p>
            <a:pPr marL="0" indent="0">
              <a:buNone/>
            </a:pPr>
            <a:endParaRPr lang="en-US" sz="1800" b="1" dirty="0" smtClean="0"/>
          </a:p>
          <a:p>
            <a:pPr marL="0" indent="0" algn="ctr">
              <a:buNone/>
            </a:pPr>
            <a:endParaRPr lang="ru-RU" sz="1800" kern="0" dirty="0"/>
          </a:p>
        </p:txBody>
      </p:sp>
      <p:pic>
        <p:nvPicPr>
          <p:cNvPr id="8" name="Рисунок 7"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50" y="1628800"/>
            <a:ext cx="7487696" cy="3219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6766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…but why should we care?</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486497" y="1628800"/>
                <a:ext cx="8229600" cy="309634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Indeed, we train classifier on </a:t>
                </a:r>
                <a14:m>
                  <m:oMath xmlns:m="http://schemas.openxmlformats.org/officeDocument/2006/math">
                    <m:r>
                      <a:rPr lang="en-US" sz="1800" i="1" dirty="0">
                        <a:solidFill>
                          <a:schemeClr val="tx2"/>
                        </a:solidFill>
                        <a:latin typeface="Cambria Math"/>
                      </a:rPr>
                      <m:t>𝜏</m:t>
                    </m:r>
                  </m:oMath>
                </a14:m>
                <a:r>
                  <a:rPr lang="en-US" sz="1800" dirty="0" smtClean="0"/>
                  <a:t> channel, but we do not test it (as classifier) on </a:t>
                </a:r>
                <a14:m>
                  <m:oMath xmlns:m="http://schemas.openxmlformats.org/officeDocument/2006/math">
                    <m:r>
                      <a:rPr lang="en-US" sz="1800" b="0" i="1" dirty="0" smtClean="0">
                        <a:solidFill>
                          <a:schemeClr val="tx2"/>
                        </a:solidFill>
                        <a:latin typeface="Cambria Math"/>
                      </a:rPr>
                      <m:t>𝐷𝑠</m:t>
                    </m:r>
                  </m:oMath>
                </a14:m>
                <a:r>
                  <a:rPr lang="en-US" sz="1800" dirty="0" smtClean="0"/>
                  <a:t> channel. Or we do?</a:t>
                </a:r>
              </a:p>
              <a:p>
                <a:pPr marL="0" indent="0">
                  <a:buNone/>
                </a:pPr>
                <a:endParaRPr lang="en-US" sz="1800" dirty="0"/>
              </a:p>
              <a:p>
                <a:pPr marL="0" indent="0">
                  <a:buNone/>
                </a:pPr>
                <a:r>
                  <a:rPr lang="en-US" sz="1800" dirty="0" smtClean="0"/>
                  <a:t>Essentially, when we perform KS-test and require its value to be </a:t>
                </a:r>
                <a:r>
                  <a:rPr lang="en-US" sz="1800" i="1" dirty="0" smtClean="0"/>
                  <a:t>small </a:t>
                </a:r>
                <a:r>
                  <a:rPr lang="en-US" sz="1800" dirty="0" smtClean="0"/>
                  <a:t>we make sure that classifier </a:t>
                </a:r>
                <a:r>
                  <a:rPr lang="en-US" sz="1800" dirty="0"/>
                  <a:t>scores </a:t>
                </a:r>
                <a:r>
                  <a:rPr lang="en-US" sz="1800" dirty="0" smtClean="0"/>
                  <a:t>follow </a:t>
                </a:r>
                <a:r>
                  <a:rPr lang="en-US" sz="1800" b="1" i="1" dirty="0" smtClean="0"/>
                  <a:t>certain</a:t>
                </a:r>
                <a:r>
                  <a:rPr lang="en-US" sz="1800" dirty="0" smtClean="0"/>
                  <a:t> probability distribution </a:t>
                </a:r>
                <a:r>
                  <a:rPr lang="en-US" sz="1800" dirty="0"/>
                  <a:t>on </a:t>
                </a:r>
                <a14:m>
                  <m:oMath xmlns:m="http://schemas.openxmlformats.org/officeDocument/2006/math">
                    <m:r>
                      <a:rPr lang="en-US" sz="1800" i="1" dirty="0">
                        <a:solidFill>
                          <a:schemeClr val="tx2"/>
                        </a:solidFill>
                        <a:latin typeface="Cambria Math"/>
                      </a:rPr>
                      <m:t>𝐷𝑠</m:t>
                    </m:r>
                  </m:oMath>
                </a14:m>
                <a:r>
                  <a:rPr lang="en-US" sz="1800" dirty="0" smtClean="0"/>
                  <a:t> channel. Such distribution is </a:t>
                </a:r>
                <a:r>
                  <a:rPr lang="en-US" sz="1800" b="1" i="1" dirty="0" smtClean="0"/>
                  <a:t>derivative</a:t>
                </a:r>
                <a:r>
                  <a:rPr lang="en-US" sz="1800" i="1" dirty="0" smtClean="0"/>
                  <a:t> </a:t>
                </a:r>
                <a:r>
                  <a:rPr lang="en-US" sz="1800" dirty="0" smtClean="0"/>
                  <a:t>of classifier score function just like, for example</a:t>
                </a:r>
                <a:r>
                  <a:rPr lang="en-US" sz="1800" dirty="0"/>
                  <a:t>, area under ROC </a:t>
                </a:r>
                <a:r>
                  <a:rPr lang="en-US" sz="1800" dirty="0" smtClean="0"/>
                  <a:t>curve is.</a:t>
                </a:r>
              </a:p>
              <a:p>
                <a:pPr marL="0" indent="0">
                  <a:buNone/>
                </a:pPr>
                <a:endParaRPr lang="en-US" sz="1800" dirty="0"/>
              </a:p>
              <a:p>
                <a:pPr marL="0" indent="0">
                  <a:buNone/>
                </a:pPr>
                <a:r>
                  <a:rPr lang="en-US" sz="1800" dirty="0" smtClean="0"/>
                  <a:t>Hence, does KS-value inherit Hoeffding’s guarantee obtained for score function during training?</a:t>
                </a:r>
              </a:p>
              <a:p>
                <a:pPr marL="0" indent="0">
                  <a:buNone/>
                </a:pPr>
                <a:endParaRPr lang="en-US" sz="1800" kern="0" dirty="0"/>
              </a:p>
              <a:p>
                <a:pPr marL="0" indent="0">
                  <a:buNone/>
                </a:pPr>
                <a:endParaRPr lang="en-US" sz="1800" kern="0" dirty="0" smtClean="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486497" y="1628800"/>
                <a:ext cx="8229600" cy="3096344"/>
              </a:xfrm>
              <a:prstGeom prst="rect">
                <a:avLst/>
              </a:prstGeom>
              <a:blipFill rotWithShape="1">
                <a:blip r:embed="rId2"/>
                <a:stretch>
                  <a:fillRect l="-667" t="-984" r="-1185" b="-17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graphicFrame>
        <p:nvGraphicFramePr>
          <p:cNvPr id="7" name="Схема 6"/>
          <p:cNvGraphicFramePr/>
          <p:nvPr>
            <p:extLst>
              <p:ext uri="{D42A27DB-BD31-4B8C-83A1-F6EECF244321}">
                <p14:modId xmlns:p14="http://schemas.microsoft.com/office/powerpoint/2010/main" val="150441544"/>
              </p:ext>
            </p:extLst>
          </p:nvPr>
        </p:nvGraphicFramePr>
        <p:xfrm>
          <a:off x="507185" y="4797152"/>
          <a:ext cx="8208912"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370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What does it mean for us?</a:t>
            </a:r>
            <a:endParaRPr lang="en-US"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24</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13413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Practically this means that Kolmogorov–Smirnov test provides </a:t>
                </a:r>
                <a:r>
                  <a:rPr lang="en-US" sz="1800" dirty="0"/>
                  <a:t>no </a:t>
                </a:r>
                <a:r>
                  <a:rPr lang="en-US" sz="1800" dirty="0" smtClean="0"/>
                  <a:t>guarantee </a:t>
                </a:r>
                <a:r>
                  <a:rPr lang="en-US" sz="1800" dirty="0"/>
                  <a:t>[in statistical sense] for </a:t>
                </a:r>
                <a:r>
                  <a:rPr lang="en-US" sz="1800" dirty="0" smtClean="0"/>
                  <a:t>KS value on </a:t>
                </a:r>
                <a14:m>
                  <m:oMath xmlns:m="http://schemas.openxmlformats.org/officeDocument/2006/math">
                    <m:r>
                      <a:rPr lang="en-US" sz="1800" i="1" dirty="0">
                        <a:solidFill>
                          <a:schemeClr val="tx2"/>
                        </a:solidFill>
                        <a:latin typeface="Cambria Math"/>
                      </a:rPr>
                      <m:t>𝐷𝑠</m:t>
                    </m:r>
                  </m:oMath>
                </a14:m>
                <a:r>
                  <a:rPr lang="en-US" sz="1800" dirty="0" smtClean="0"/>
                  <a:t> </a:t>
                </a:r>
                <a:r>
                  <a:rPr lang="en-US" sz="1800" dirty="0"/>
                  <a:t>channel where a model was not </a:t>
                </a:r>
                <a:r>
                  <a:rPr lang="en-US" sz="1800" dirty="0" smtClean="0"/>
                  <a:t>trained. At the best, </a:t>
                </a:r>
                <a:r>
                  <a:rPr lang="en-US" sz="1800" dirty="0"/>
                  <a:t>low KS value </a:t>
                </a:r>
                <a:r>
                  <a:rPr lang="en-US" sz="1800" dirty="0" smtClean="0"/>
                  <a:t>can be achieved </a:t>
                </a:r>
                <a:r>
                  <a:rPr lang="en-US" sz="1800" u="sng" dirty="0" smtClean="0"/>
                  <a:t>by chance</a:t>
                </a:r>
                <a:r>
                  <a:rPr lang="en-US" sz="1800" dirty="0" smtClean="0"/>
                  <a:t>, and </a:t>
                </a:r>
                <a:r>
                  <a:rPr lang="en-US" sz="1800" dirty="0" smtClean="0"/>
                  <a:t>there is no </a:t>
                </a:r>
                <a:r>
                  <a:rPr lang="en-US" sz="1800" dirty="0" smtClean="0"/>
                  <a:t>guarantee it </a:t>
                </a:r>
                <a:r>
                  <a:rPr lang="en-US" sz="1800" dirty="0" smtClean="0"/>
                  <a:t>remains small </a:t>
                </a:r>
                <a:r>
                  <a:rPr lang="en-US" sz="1800" dirty="0" smtClean="0"/>
                  <a:t>with some other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data.</a:t>
                </a:r>
                <a:endParaRPr lang="ru-RU" sz="1800" kern="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1341313"/>
              </a:xfrm>
              <a:prstGeom prst="rect">
                <a:avLst/>
              </a:prstGeom>
              <a:blipFill rotWithShape="1">
                <a:blip r:embed="rId2"/>
                <a:stretch>
                  <a:fillRect l="-593" t="-2273" r="-8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grpSp>
        <p:nvGrpSpPr>
          <p:cNvPr id="6" name="Группа 5"/>
          <p:cNvGrpSpPr/>
          <p:nvPr/>
        </p:nvGrpSpPr>
        <p:grpSpPr>
          <a:xfrm>
            <a:off x="609600" y="4077072"/>
            <a:ext cx="8354888" cy="1944216"/>
            <a:chOff x="609600" y="4077072"/>
            <a:chExt cx="8354888" cy="1944216"/>
          </a:xfrm>
        </p:grpSpPr>
        <p:graphicFrame>
          <p:nvGraphicFramePr>
            <p:cNvPr id="3" name="Схема 2"/>
            <p:cNvGraphicFramePr/>
            <p:nvPr>
              <p:extLst>
                <p:ext uri="{D42A27DB-BD31-4B8C-83A1-F6EECF244321}">
                  <p14:modId xmlns:p14="http://schemas.microsoft.com/office/powerpoint/2010/main" val="1786597190"/>
                </p:ext>
              </p:extLst>
            </p:nvPr>
          </p:nvGraphicFramePr>
          <p:xfrm>
            <a:off x="609600" y="4077072"/>
            <a:ext cx="8066856" cy="1944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descr="C:\Users\torch\AppData\Local\Microsoft\Windows\Temporary Internet Files\Content.IE5\ILYNMCYV\large-Thumbtack-note-Important-0-15235[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8344" y="5062843"/>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81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rgbClr val="C00000"/>
                </a:solidFill>
              </a:rPr>
              <a:t>3. Kolmogorov–Smirnov </a:t>
            </a:r>
            <a:r>
              <a:rPr lang="en-US" dirty="0">
                <a:solidFill>
                  <a:srgbClr val="C00000"/>
                </a:solidFill>
              </a:rPr>
              <a:t>test</a:t>
            </a:r>
            <a:endParaRPr lang="ru-RU" dirty="0">
              <a:solidFill>
                <a:srgbClr val="C00000"/>
              </a:solidFill>
            </a:endParaRPr>
          </a:p>
        </p:txBody>
      </p:sp>
      <p:sp>
        <p:nvSpPr>
          <p:cNvPr id="3" name="Текст 2"/>
          <p:cNvSpPr>
            <a:spLocks noGrp="1"/>
          </p:cNvSpPr>
          <p:nvPr>
            <p:ph type="body" idx="1"/>
          </p:nvPr>
        </p:nvSpPr>
        <p:spPr/>
        <p:txBody>
          <a:bodyPr>
            <a:normAutofit/>
          </a:bodyPr>
          <a:lstStyle/>
          <a:p>
            <a:r>
              <a:rPr lang="en-US" dirty="0"/>
              <a:t>Before we propose a solution to </a:t>
            </a:r>
            <a:r>
              <a:rPr lang="en-US" dirty="0" smtClean="0"/>
              <a:t>the problem of different distributions </a:t>
            </a:r>
            <a:r>
              <a:rPr lang="en-US" dirty="0"/>
              <a:t>let us </a:t>
            </a:r>
            <a:r>
              <a:rPr lang="en-US" dirty="0" smtClean="0"/>
              <a:t>review nuances </a:t>
            </a:r>
            <a:r>
              <a:rPr lang="en-US" dirty="0"/>
              <a:t>of Kolmogorov–Smirnov test that played interesting role in this competition</a:t>
            </a:r>
            <a:r>
              <a:rPr lang="en-US" dirty="0" smtClean="0"/>
              <a:t>.</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25</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66916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a:solidFill>
                  <a:srgbClr val="C00000"/>
                </a:solidFill>
              </a:rPr>
              <a:t>Kolmogorov–Smirnov test</a:t>
            </a:r>
          </a:p>
        </p:txBody>
      </p:sp>
      <p:sp>
        <p:nvSpPr>
          <p:cNvPr id="3" name="Нижний колонтитул 2"/>
          <p:cNvSpPr>
            <a:spLocks noGrp="1"/>
          </p:cNvSpPr>
          <p:nvPr>
            <p:ph type="ftr" sz="quarter" idx="11"/>
          </p:nvPr>
        </p:nvSpPr>
        <p:spPr/>
        <p:txBody>
          <a:bodyPr/>
          <a:lstStyle/>
          <a:p>
            <a:r>
              <a:rPr lang="en-US" dirty="0"/>
              <a:t>3. Kolmogorov–Smirnov </a:t>
            </a:r>
            <a:r>
              <a:rPr lang="en-US" dirty="0" smtClean="0"/>
              <a:t>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26</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0056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One of the competition requirements for the classifier is small discrepancy when applied to data and to simulation. Kolmogorov–Smirnov </a:t>
                </a:r>
                <a:r>
                  <a:rPr lang="en-US" sz="1800" dirty="0"/>
                  <a:t>test [</a:t>
                </a:r>
                <a:r>
                  <a:rPr lang="en-US" sz="1800" dirty="0" smtClean="0">
                    <a:hlinkClick r:id="rId2" action="ppaction://hlinksldjump"/>
                  </a:rPr>
                  <a:t>9,</a:t>
                </a:r>
                <a:r>
                  <a:rPr lang="en-US" sz="1800" dirty="0" smtClean="0"/>
                  <a:t> </a:t>
                </a:r>
                <a:r>
                  <a:rPr lang="en-US" sz="1800" u="sng" dirty="0" smtClean="0">
                    <a:hlinkClick r:id="rId3"/>
                  </a:rPr>
                  <a:t>Agreement </a:t>
                </a:r>
                <a:r>
                  <a:rPr lang="en-US" sz="1800" u="sng" dirty="0">
                    <a:hlinkClick r:id="rId3"/>
                  </a:rPr>
                  <a:t>test</a:t>
                </a:r>
                <a:r>
                  <a:rPr lang="en-US" sz="1800" dirty="0" smtClean="0"/>
                  <a:t>] evaluates </a:t>
                </a:r>
                <a:r>
                  <a:rPr lang="en-US" sz="1800" dirty="0"/>
                  <a:t>distance between the empirical distributions of the classifier scores on </a:t>
                </a:r>
                <a14:m>
                  <m:oMath xmlns:m="http://schemas.openxmlformats.org/officeDocument/2006/math">
                    <m:r>
                      <a:rPr lang="en-US" sz="1800" i="1" dirty="0" smtClean="0">
                        <a:latin typeface="Cambria Math"/>
                      </a:rPr>
                      <m:t>𝐷𝑠</m:t>
                    </m:r>
                  </m:oMath>
                </a14:m>
                <a:r>
                  <a:rPr lang="en-US" sz="1800" dirty="0" smtClean="0"/>
                  <a:t> channel:</a:t>
                </a:r>
              </a:p>
              <a:p>
                <a:pPr marL="0" indent="0">
                  <a:buNone/>
                </a:pPr>
                <a:endParaRPr lang="ru-RU" sz="1800" dirty="0"/>
              </a:p>
              <a:p>
                <a:pPr marL="0" indent="0" algn="ctr">
                  <a:buNone/>
                </a:pPr>
                <a14:m>
                  <m:oMathPara xmlns:m="http://schemas.openxmlformats.org/officeDocument/2006/math">
                    <m:oMathParaPr>
                      <m:jc m:val="centerGroup"/>
                    </m:oMathParaPr>
                    <m:oMath xmlns:m="http://schemas.openxmlformats.org/officeDocument/2006/math">
                      <m:r>
                        <a:rPr lang="en-US" sz="2000" i="1" dirty="0" smtClean="0">
                          <a:solidFill>
                            <a:schemeClr val="tx2"/>
                          </a:solidFill>
                          <a:latin typeface="Cambria Math"/>
                        </a:rPr>
                        <m:t>𝐾𝑆</m:t>
                      </m:r>
                      <m:r>
                        <a:rPr lang="en-US" sz="2000" i="1" dirty="0" smtClean="0">
                          <a:solidFill>
                            <a:schemeClr val="tx2"/>
                          </a:solidFill>
                          <a:latin typeface="Cambria Math"/>
                        </a:rPr>
                        <m:t> = </m:t>
                      </m:r>
                      <m:r>
                        <m:rPr>
                          <m:sty m:val="p"/>
                        </m:rPr>
                        <a:rPr lang="en-US" sz="2000" i="1" dirty="0" smtClean="0">
                          <a:solidFill>
                            <a:schemeClr val="tx2"/>
                          </a:solidFill>
                          <a:latin typeface="Cambria Math"/>
                        </a:rPr>
                        <m:t>sup</m:t>
                      </m:r>
                      <m:r>
                        <a:rPr lang="en-US" sz="2000" i="1" dirty="0" smtClean="0">
                          <a:solidFill>
                            <a:schemeClr val="tx2"/>
                          </a:solidFill>
                          <a:latin typeface="Cambria Math"/>
                        </a:rPr>
                        <m:t>⁡|</m:t>
                      </m:r>
                      <m:sSub>
                        <m:sSubPr>
                          <m:ctrlPr>
                            <a:rPr lang="en-US" sz="2000" i="1" dirty="0" smtClean="0">
                              <a:solidFill>
                                <a:schemeClr val="tx2"/>
                              </a:solidFill>
                              <a:latin typeface="Cambria Math"/>
                            </a:rPr>
                          </m:ctrlPr>
                        </m:sSubPr>
                        <m:e>
                          <m:r>
                            <a:rPr lang="en-US" sz="2000" b="0" i="1" dirty="0" smtClean="0">
                              <a:solidFill>
                                <a:schemeClr val="tx2"/>
                              </a:solidFill>
                              <a:latin typeface="Cambria Math"/>
                            </a:rPr>
                            <m:t>𝐹</m:t>
                          </m:r>
                        </m:e>
                        <m:sub>
                          <m:r>
                            <a:rPr lang="en-US" sz="2000" b="0" i="1" dirty="0" smtClean="0">
                              <a:solidFill>
                                <a:schemeClr val="tx2"/>
                              </a:solidFill>
                              <a:latin typeface="Cambria Math"/>
                            </a:rPr>
                            <m:t>𝑀𝐶</m:t>
                          </m:r>
                        </m:sub>
                      </m:sSub>
                      <m:r>
                        <a:rPr lang="en-US" sz="2000" b="0" i="1" dirty="0" smtClean="0">
                          <a:solidFill>
                            <a:schemeClr val="tx2"/>
                          </a:solidFill>
                          <a:latin typeface="Cambria Math"/>
                        </a:rPr>
                        <m:t>−</m:t>
                      </m:r>
                      <m:sSubSup>
                        <m:sSubSupPr>
                          <m:ctrlPr>
                            <a:rPr lang="en-US" sz="2000" b="0" i="1" dirty="0" smtClean="0">
                              <a:solidFill>
                                <a:schemeClr val="tx2"/>
                              </a:solidFill>
                              <a:latin typeface="Cambria Math"/>
                            </a:rPr>
                          </m:ctrlPr>
                        </m:sSubSupPr>
                        <m:e>
                          <m:r>
                            <a:rPr lang="en-US" sz="2000" b="0" i="1" dirty="0" smtClean="0">
                              <a:solidFill>
                                <a:schemeClr val="tx2"/>
                              </a:solidFill>
                              <a:latin typeface="Cambria Math"/>
                            </a:rPr>
                            <m:t>𝐹</m:t>
                          </m:r>
                        </m:e>
                        <m:sub>
                          <m:r>
                            <a:rPr lang="en-US" sz="2000" b="0" i="1" dirty="0" smtClean="0">
                              <a:solidFill>
                                <a:schemeClr val="tx2"/>
                              </a:solidFill>
                              <a:latin typeface="Cambria Math"/>
                            </a:rPr>
                            <m:t>𝑑𝑎𝑡𝑎</m:t>
                          </m:r>
                        </m:sub>
                        <m:sup>
                          <m:r>
                            <a:rPr lang="en-US" sz="2000" b="0" i="1" dirty="0" smtClean="0">
                              <a:solidFill>
                                <a:schemeClr val="tx2"/>
                              </a:solidFill>
                              <a:latin typeface="Cambria Math"/>
                            </a:rPr>
                            <m:t>∗</m:t>
                          </m:r>
                        </m:sup>
                      </m:sSubSup>
                      <m:r>
                        <a:rPr lang="en-US" sz="2000" i="1" dirty="0" smtClean="0">
                          <a:solidFill>
                            <a:schemeClr val="tx2"/>
                          </a:solidFill>
                          <a:latin typeface="Cambria Math"/>
                        </a:rPr>
                        <m:t>|</m:t>
                      </m:r>
                    </m:oMath>
                  </m:oMathPara>
                </a14:m>
                <a:endParaRPr lang="en-US" sz="2000" i="1" dirty="0" smtClean="0">
                  <a:solidFill>
                    <a:schemeClr val="tx2"/>
                  </a:solidFill>
                </a:endParaRPr>
              </a:p>
              <a:p>
                <a:pPr marL="0" indent="0" algn="ctr">
                  <a:buNone/>
                </a:pPr>
                <a:endParaRPr lang="ru-RU" sz="1800" dirty="0" smtClean="0">
                  <a:solidFill>
                    <a:schemeClr val="tx2"/>
                  </a:solidFill>
                </a:endParaRPr>
              </a:p>
              <a:p>
                <a:pPr marL="0" indent="0">
                  <a:buNone/>
                </a:pPr>
                <a:r>
                  <a:rPr lang="en-US" sz="1800" dirty="0" smtClean="0"/>
                  <a:t>where </a:t>
                </a:r>
                <a14:m>
                  <m:oMath xmlns:m="http://schemas.openxmlformats.org/officeDocument/2006/math">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b="0" i="1" dirty="0" smtClean="0">
                            <a:solidFill>
                              <a:schemeClr val="tx2"/>
                            </a:solidFill>
                            <a:latin typeface="Cambria Math"/>
                          </a:rPr>
                          <m:t>𝑀𝐶</m:t>
                        </m:r>
                      </m:sub>
                    </m:sSub>
                  </m:oMath>
                </a14:m>
                <a:r>
                  <a:rPr lang="en-US" sz="1800" dirty="0" smtClean="0"/>
                  <a:t> </a:t>
                </a:r>
                <a:r>
                  <a:rPr lang="en-US" sz="1800" dirty="0"/>
                  <a:t>and</a:t>
                </a:r>
                <a14:m>
                  <m:oMath xmlns:m="http://schemas.openxmlformats.org/officeDocument/2006/math">
                    <m:r>
                      <a:rPr lang="en-US" sz="1800" b="0" i="0" dirty="0" smtClean="0">
                        <a:solidFill>
                          <a:schemeClr val="tx2"/>
                        </a:solidFill>
                        <a:latin typeface="Cambria Math"/>
                      </a:rPr>
                      <m:t> </m:t>
                    </m:r>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b="0" i="1" dirty="0" smtClean="0">
                            <a:solidFill>
                              <a:schemeClr val="tx2"/>
                            </a:solidFill>
                            <a:latin typeface="Cambria Math"/>
                          </a:rPr>
                          <m:t>𝑑𝑎𝑡𝑎</m:t>
                        </m:r>
                      </m:sub>
                    </m:sSub>
                  </m:oMath>
                </a14:m>
                <a:r>
                  <a:rPr lang="en-US" sz="1800" dirty="0" smtClean="0"/>
                  <a:t> </a:t>
                </a:r>
                <a:r>
                  <a:rPr lang="en-US" sz="1800" dirty="0"/>
                  <a:t>are cumulative distribution functions (CDF) of the classifier scores </a:t>
                </a:r>
                <a14:m>
                  <m:oMath xmlns:m="http://schemas.openxmlformats.org/officeDocument/2006/math">
                    <m:r>
                      <a:rPr lang="en-US" sz="1800" i="1" dirty="0" smtClean="0">
                        <a:solidFill>
                          <a:schemeClr val="tx2"/>
                        </a:solidFill>
                        <a:latin typeface="Cambria Math"/>
                      </a:rPr>
                      <m:t>𝑠</m:t>
                    </m:r>
                    <m:r>
                      <a:rPr lang="en-US" sz="1800" i="1" dirty="0" smtClean="0">
                        <a:solidFill>
                          <a:schemeClr val="tx2"/>
                        </a:solidFill>
                        <a:latin typeface="Cambria Math"/>
                      </a:rPr>
                      <m:t>(</m:t>
                    </m:r>
                    <m:r>
                      <a:rPr lang="en-US" sz="1800" i="1" dirty="0" smtClean="0">
                        <a:solidFill>
                          <a:schemeClr val="tx2"/>
                        </a:solidFill>
                        <a:latin typeface="Cambria Math"/>
                      </a:rPr>
                      <m:t>𝑋</m:t>
                    </m:r>
                    <m:r>
                      <a:rPr lang="en-US" sz="1800" i="1" dirty="0" smtClean="0">
                        <a:solidFill>
                          <a:schemeClr val="tx2"/>
                        </a:solidFill>
                        <a:latin typeface="Cambria Math"/>
                      </a:rPr>
                      <m:t>)</m:t>
                    </m:r>
                  </m:oMath>
                </a14:m>
                <a:r>
                  <a:rPr lang="en-US" sz="1800" dirty="0" smtClean="0"/>
                  <a:t> for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𝑑𝑎𝑡𝑎</m:t>
                        </m:r>
                      </m:sub>
                      <m:sup>
                        <m:r>
                          <a:rPr lang="en-US" sz="1800" i="1" dirty="0">
                            <a:solidFill>
                              <a:schemeClr val="tx2"/>
                            </a:solidFill>
                            <a:latin typeface="Cambria Math"/>
                          </a:rPr>
                          <m:t>𝐷𝑠</m:t>
                        </m:r>
                      </m:sup>
                    </m:sSubSup>
                    <m:r>
                      <a:rPr lang="en-US" sz="1800" i="1" dirty="0">
                        <a:solidFill>
                          <a:schemeClr val="tx2"/>
                        </a:solidFill>
                        <a:latin typeface="Cambria Math"/>
                      </a:rPr>
                      <m:t> </m:t>
                    </m:r>
                  </m:oMath>
                </a14:m>
                <a:r>
                  <a:rPr lang="en-US" sz="1800" dirty="0" smtClean="0"/>
                  <a:t>(real, mainly background) and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b="0" i="1" dirty="0" smtClean="0">
                            <a:solidFill>
                              <a:schemeClr val="tx2"/>
                            </a:solidFill>
                            <a:latin typeface="Cambria Math"/>
                          </a:rPr>
                          <m:t>𝑀𝐶</m:t>
                        </m:r>
                      </m:sub>
                      <m:sup>
                        <m:r>
                          <a:rPr lang="en-US" sz="1800" i="1" dirty="0">
                            <a:solidFill>
                              <a:schemeClr val="tx2"/>
                            </a:solidFill>
                            <a:latin typeface="Cambria Math"/>
                          </a:rPr>
                          <m:t>𝐷𝑠</m:t>
                        </m:r>
                      </m:sup>
                    </m:sSubSup>
                    <m:r>
                      <a:rPr lang="en-US" sz="1800" i="1" dirty="0">
                        <a:solidFill>
                          <a:schemeClr val="tx2"/>
                        </a:solidFill>
                        <a:latin typeface="Cambria Math"/>
                      </a:rPr>
                      <m:t> </m:t>
                    </m:r>
                  </m:oMath>
                </a14:m>
                <a:r>
                  <a:rPr lang="en-US" sz="1800" dirty="0" smtClean="0"/>
                  <a:t>(simulated, signal). Asterisk in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𝐹</m:t>
                        </m:r>
                      </m:e>
                      <m:sub>
                        <m:r>
                          <a:rPr lang="en-US" sz="1800" i="1" dirty="0">
                            <a:solidFill>
                              <a:schemeClr val="tx2"/>
                            </a:solidFill>
                            <a:latin typeface="Cambria Math"/>
                          </a:rPr>
                          <m:t>𝑑𝑎𝑡𝑎</m:t>
                        </m:r>
                      </m:sub>
                      <m:sup>
                        <m:r>
                          <a:rPr lang="en-US" sz="1800" i="1" dirty="0">
                            <a:solidFill>
                              <a:schemeClr val="tx2"/>
                            </a:solidFill>
                            <a:latin typeface="Cambria Math"/>
                          </a:rPr>
                          <m:t>∗</m:t>
                        </m:r>
                      </m:sup>
                    </m:sSubSup>
                  </m:oMath>
                </a14:m>
                <a:r>
                  <a:rPr lang="en-US" sz="1800" dirty="0" smtClean="0"/>
                  <a:t> stands for sPlot</a:t>
                </a:r>
                <a:r>
                  <a:rPr lang="en-US" sz="1800" dirty="0" smtClean="0">
                    <a:solidFill>
                      <a:schemeClr val="tx2"/>
                    </a:solidFill>
                  </a:rPr>
                  <a:t> </a:t>
                </a:r>
                <a:r>
                  <a:rPr lang="en-US" sz="1800" dirty="0" smtClean="0"/>
                  <a:t>adjusted distribution </a:t>
                </a:r>
                <a14:m>
                  <m:oMath xmlns:m="http://schemas.openxmlformats.org/officeDocument/2006/math">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i="1" dirty="0">
                            <a:solidFill>
                              <a:schemeClr val="tx2"/>
                            </a:solidFill>
                            <a:latin typeface="Cambria Math"/>
                          </a:rPr>
                          <m:t>𝑑𝑎𝑡𝑎</m:t>
                        </m:r>
                      </m:sub>
                    </m:sSub>
                  </m:oMath>
                </a14:m>
                <a:r>
                  <a:rPr lang="en-US" sz="1800" dirty="0">
                    <a:solidFill>
                      <a:schemeClr val="tx2"/>
                    </a:solidFill>
                  </a:rPr>
                  <a:t> </a:t>
                </a:r>
                <a:r>
                  <a:rPr lang="ru-RU" sz="1800" dirty="0" smtClean="0"/>
                  <a:t>(</a:t>
                </a:r>
                <a:r>
                  <a:rPr lang="en-US" sz="1800" dirty="0" smtClean="0"/>
                  <a:t>see next slide</a:t>
                </a:r>
                <a:r>
                  <a:rPr lang="ru-RU" sz="1800" dirty="0" smtClean="0"/>
                  <a:t>)</a:t>
                </a:r>
                <a:endParaRPr lang="ru-RU" sz="1800" dirty="0"/>
              </a:p>
              <a:p>
                <a:pPr marL="0" indent="0">
                  <a:buNone/>
                </a:pP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005609"/>
              </a:xfrm>
              <a:prstGeom prst="rect">
                <a:avLst/>
              </a:prstGeom>
              <a:blipFill rotWithShape="1">
                <a:blip r:embed="rId4"/>
                <a:stretch>
                  <a:fillRect l="-593" t="-7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620928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Score distribution agreement on </a:t>
                </a:r>
                <a14:m>
                  <m:oMath xmlns:m="http://schemas.openxmlformats.org/officeDocument/2006/math">
                    <m:r>
                      <a:rPr lang="en-US" sz="3600" b="1" i="1" dirty="0" smtClean="0">
                        <a:solidFill>
                          <a:srgbClr val="C00000"/>
                        </a:solidFill>
                        <a:latin typeface="Cambria Math"/>
                      </a:rPr>
                      <m:t>𝑫𝒔</m:t>
                    </m:r>
                    <m:r>
                      <a:rPr lang="en-US" sz="3600" i="1" dirty="0" smtClean="0">
                        <a:solidFill>
                          <a:srgbClr val="C00000"/>
                        </a:solidFill>
                        <a:latin typeface="Cambria Math"/>
                      </a:rPr>
                      <m:t> </m:t>
                    </m:r>
                  </m:oMath>
                </a14:m>
                <a:r>
                  <a:rPr lang="en-US" sz="3600" dirty="0" smtClean="0">
                    <a:solidFill>
                      <a:srgbClr val="C00000"/>
                    </a:solidFill>
                  </a:rPr>
                  <a:t>channel</a:t>
                </a:r>
                <a:endParaRPr lang="en-US" sz="3600" dirty="0">
                  <a:solidFill>
                    <a:srgbClr val="C00000"/>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blipFill rotWithShape="1">
                <a:blip r:embed="rId3"/>
                <a:stretch>
                  <a:fillRect l="-2423" b="-17840"/>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27</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612657"/>
                <a:ext cx="8229600" cy="11682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Score densities </a:t>
                </a:r>
                <a:r>
                  <a:rPr lang="en-US" sz="1800" dirty="0"/>
                  <a:t>of </a:t>
                </a:r>
                <a:r>
                  <a:rPr lang="en-US" sz="1800" dirty="0" smtClean="0"/>
                  <a:t>real and simulated data on </a:t>
                </a:r>
                <a14:m>
                  <m:oMath xmlns:m="http://schemas.openxmlformats.org/officeDocument/2006/math">
                    <m:r>
                      <a:rPr lang="en-US" sz="1800" i="1" dirty="0" smtClean="0">
                        <a:latin typeface="Cambria Math"/>
                      </a:rPr>
                      <m:t>𝐷𝑠</m:t>
                    </m:r>
                  </m:oMath>
                </a14:m>
                <a:r>
                  <a:rPr lang="en-US" sz="1800" dirty="0" smtClean="0"/>
                  <a:t> channel are </a:t>
                </a:r>
                <a:r>
                  <a:rPr lang="en-US" sz="1800" dirty="0"/>
                  <a:t>naturally </a:t>
                </a:r>
                <a:r>
                  <a:rPr lang="en-US" sz="1800" dirty="0" smtClean="0"/>
                  <a:t>different – see PDFs below. In order to compare them </a:t>
                </a:r>
                <a:r>
                  <a:rPr lang="en-US" sz="1800" dirty="0"/>
                  <a:t>in </a:t>
                </a:r>
                <a:r>
                  <a:rPr lang="en-US" sz="1800" dirty="0" smtClean="0"/>
                  <a:t>KS-test, distribution of </a:t>
                </a:r>
                <a14:m>
                  <m:oMath xmlns:m="http://schemas.openxmlformats.org/officeDocument/2006/math">
                    <m:r>
                      <a:rPr lang="en-US" sz="1800" b="0" i="1" dirty="0" smtClean="0">
                        <a:solidFill>
                          <a:schemeClr val="tx2"/>
                        </a:solidFill>
                        <a:latin typeface="Cambria Math"/>
                      </a:rPr>
                      <m:t>𝑠</m:t>
                    </m:r>
                    <m:r>
                      <a:rPr lang="en-US" sz="1800" b="0" i="1" dirty="0" smtClean="0">
                        <a:solidFill>
                          <a:schemeClr val="tx2"/>
                        </a:solidFill>
                        <a:latin typeface="Cambria Math"/>
                      </a:rPr>
                      <m:t>(</m:t>
                    </m:r>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𝑑𝑎𝑡𝑎</m:t>
                        </m:r>
                      </m:sub>
                      <m:sup>
                        <m:r>
                          <a:rPr lang="en-US" sz="1800" i="1" dirty="0">
                            <a:solidFill>
                              <a:schemeClr val="tx2"/>
                            </a:solidFill>
                            <a:latin typeface="Cambria Math"/>
                          </a:rPr>
                          <m:t>𝐷𝑠</m:t>
                        </m:r>
                      </m:sup>
                    </m:sSubSup>
                    <m:r>
                      <a:rPr lang="en-US" sz="1800" b="0" i="1" dirty="0" smtClean="0">
                        <a:solidFill>
                          <a:schemeClr val="tx2"/>
                        </a:solidFill>
                        <a:latin typeface="Cambria Math"/>
                      </a:rPr>
                      <m:t>)</m:t>
                    </m:r>
                  </m:oMath>
                </a14:m>
                <a:r>
                  <a:rPr lang="en-US" sz="1800" dirty="0" smtClean="0"/>
                  <a:t> is scaled with </a:t>
                </a:r>
                <a:r>
                  <a:rPr lang="en-US" sz="1800" dirty="0"/>
                  <a:t>pre-computed weighs obtained from </a:t>
                </a:r>
                <a:r>
                  <a:rPr lang="en-US" sz="1800" dirty="0" smtClean="0"/>
                  <a:t>sPlot method [</a:t>
                </a:r>
                <a:r>
                  <a:rPr lang="en-US" sz="1800" u="sng" dirty="0" smtClean="0">
                    <a:hlinkClick r:id="rId4"/>
                  </a:rPr>
                  <a:t>Agreement </a:t>
                </a:r>
                <a:r>
                  <a:rPr lang="en-US" sz="1800" u="sng" dirty="0">
                    <a:hlinkClick r:id="rId4"/>
                  </a:rPr>
                  <a:t>test</a:t>
                </a:r>
                <a:r>
                  <a:rPr lang="en-US" sz="1800" dirty="0"/>
                  <a:t>, </a:t>
                </a:r>
                <a:r>
                  <a:rPr lang="en-US" sz="1800" u="sng" dirty="0" smtClean="0">
                    <a:hlinkClick r:id="rId5" action="ppaction://hlinksldjump"/>
                  </a:rPr>
                  <a:t>10</a:t>
                </a:r>
                <a:r>
                  <a:rPr lang="en-US" sz="1800" dirty="0" smtClean="0"/>
                  <a:t>]</a:t>
                </a:r>
                <a:endParaRPr lang="en-US"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612657"/>
                <a:ext cx="8229600" cy="1168272"/>
              </a:xfrm>
              <a:prstGeom prst="rect">
                <a:avLst/>
              </a:prstGeom>
              <a:blipFill rotWithShape="1">
                <a:blip r:embed="rId6"/>
                <a:stretch>
                  <a:fillRect l="-593" t="-2618" r="-444" b="-120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3" name="Рисунок 2" descr="Вырезка экрана"/>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 y="2801889"/>
            <a:ext cx="7373380" cy="3515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8297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title"/>
              </p:nvPr>
            </p:nvSpPr>
            <p:spPr/>
            <p:txBody>
              <a:bodyPr>
                <a:normAutofit/>
              </a:bodyPr>
              <a:lstStyle/>
              <a:p>
                <a:pPr marL="0" indent="0"/>
                <a14:m>
                  <m:oMath xmlns:m="http://schemas.openxmlformats.org/officeDocument/2006/math">
                    <m:r>
                      <a:rPr lang="en-US" sz="3600" b="1" i="1" dirty="0" smtClean="0">
                        <a:solidFill>
                          <a:srgbClr val="C00000"/>
                        </a:solidFill>
                        <a:latin typeface="Cambria Math"/>
                      </a:rPr>
                      <m:t>𝑲𝑺</m:t>
                    </m:r>
                  </m:oMath>
                </a14:m>
                <a:r>
                  <a:rPr lang="en-US" sz="3600" dirty="0" smtClean="0">
                    <a:solidFill>
                      <a:srgbClr val="C00000"/>
                    </a:solidFill>
                  </a:rPr>
                  <a:t> </a:t>
                </a:r>
                <a:r>
                  <a:rPr lang="en-US" sz="3600" dirty="0" smtClean="0">
                    <a:solidFill>
                      <a:srgbClr val="C00000"/>
                    </a:solidFill>
                  </a:rPr>
                  <a:t>statistic</a:t>
                </a:r>
                <a:endParaRPr lang="en-US" sz="3600" dirty="0">
                  <a:solidFill>
                    <a:srgbClr val="C00000"/>
                  </a:solidFill>
                </a:endParaRPr>
              </a:p>
            </p:txBody>
          </p:sp>
        </mc:Choice>
        <mc:Fallback>
          <p:sp>
            <p:nvSpPr>
              <p:cNvPr id="2" name="Заголовок 1"/>
              <p:cNvSpPr>
                <a:spLocks noGrp="1" noRot="1" noChangeAspect="1" noMove="1" noResize="1" noEditPoints="1" noAdjustHandles="1" noChangeArrowheads="1" noChangeShapeType="1" noTextEdit="1"/>
              </p:cNvSpPr>
              <p:nvPr>
                <p:ph type="title"/>
              </p:nvPr>
            </p:nvSpPr>
            <p:spPr>
              <a:blipFill rotWithShape="1">
                <a:blip r:embed="rId3"/>
                <a:stretch>
                  <a:fillRect b="-17840"/>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28</a:t>
            </a:fld>
            <a:endParaRPr lang="ru-RU" altLang="ru-RU" dirty="0"/>
          </a:p>
        </p:txBody>
      </p:sp>
      <p:grpSp>
        <p:nvGrpSpPr>
          <p:cNvPr id="6" name="Группа 5"/>
          <p:cNvGrpSpPr/>
          <p:nvPr/>
        </p:nvGrpSpPr>
        <p:grpSpPr>
          <a:xfrm>
            <a:off x="539552" y="2090698"/>
            <a:ext cx="7678222" cy="3743848"/>
            <a:chOff x="564679" y="2124210"/>
            <a:chExt cx="7678222" cy="3743848"/>
          </a:xfrm>
        </p:grpSpPr>
        <p:pic>
          <p:nvPicPr>
            <p:cNvPr id="3" name="Рисунок 2" descr="Вырезка экрана"/>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679" y="2124210"/>
              <a:ext cx="7678222" cy="3743848"/>
            </a:xfrm>
            <a:prstGeom prst="rect">
              <a:avLst/>
            </a:prstGeom>
            <a:ln>
              <a:noFill/>
            </a:ln>
            <a:effectLst>
              <a:outerShdw blurRad="292100" dist="139700" dir="2700000" algn="tl" rotWithShape="0">
                <a:srgbClr val="333333">
                  <a:alpha val="65000"/>
                </a:srgbClr>
              </a:outerShdw>
            </a:effectLst>
          </p:spPr>
        </p:pic>
        <p:cxnSp>
          <p:nvCxnSpPr>
            <p:cNvPr id="13" name="Прямая со стрелкой 12"/>
            <p:cNvCxnSpPr/>
            <p:nvPr/>
          </p:nvCxnSpPr>
          <p:spPr bwMode="auto">
            <a:xfrm>
              <a:off x="7705400" y="3284863"/>
              <a:ext cx="0" cy="457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 стрелкой 13"/>
            <p:cNvCxnSpPr/>
            <p:nvPr/>
          </p:nvCxnSpPr>
          <p:spPr bwMode="auto">
            <a:xfrm flipV="1">
              <a:off x="7705400" y="4170465"/>
              <a:ext cx="0" cy="444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p:cNvCxnSpPr/>
            <p:nvPr/>
          </p:nvCxnSpPr>
          <p:spPr bwMode="auto">
            <a:xfrm>
              <a:off x="7705400" y="3742063"/>
              <a:ext cx="0" cy="4411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Выноска 1 15"/>
            <p:cNvSpPr/>
            <p:nvPr/>
          </p:nvSpPr>
          <p:spPr bwMode="auto">
            <a:xfrm>
              <a:off x="6391597" y="2874321"/>
              <a:ext cx="986408" cy="296213"/>
            </a:xfrm>
            <a:prstGeom prst="borderCallout1">
              <a:avLst>
                <a:gd name="adj1" fmla="val 50808"/>
                <a:gd name="adj2" fmla="val 100959"/>
                <a:gd name="adj3" fmla="val 140466"/>
                <a:gd name="adj4" fmla="val 133124"/>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sz="1200" dirty="0"/>
                <a:t>KS </a:t>
              </a:r>
              <a:r>
                <a:rPr lang="en-US" sz="1200" dirty="0" smtClean="0"/>
                <a:t>statistic</a:t>
              </a:r>
              <a:endParaRPr lang="ru-RU" sz="1200" dirty="0"/>
            </a:p>
          </p:txBody>
        </p:sp>
      </p:grpSp>
    </p:spTree>
    <p:extLst>
      <p:ext uri="{BB962C8B-B14F-4D97-AF65-F5344CB8AC3E}">
        <p14:creationId xmlns:p14="http://schemas.microsoft.com/office/powerpoint/2010/main" val="3899907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What low KS-values result in?</a:t>
            </a:r>
            <a:endParaRPr lang="en-US" sz="3600" dirty="0">
              <a:solidFill>
                <a:srgbClr val="C00000"/>
              </a:solidFill>
            </a:endParaRPr>
          </a:p>
        </p:txBody>
      </p:sp>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Under the competition terms, the KS-value of the classifier must not exceed 0.09. This strict requirement, combined with predefined scaling of </a:t>
                </a:r>
                <a14:m>
                  <m:oMath xmlns:m="http://schemas.openxmlformats.org/officeDocument/2006/math">
                    <m:sSub>
                      <m:sSubPr>
                        <m:ctrlPr>
                          <a:rPr lang="en-US" sz="1800" i="1" dirty="0" smtClean="0">
                            <a:latin typeface="Cambria Math"/>
                          </a:rPr>
                        </m:ctrlPr>
                      </m:sSubPr>
                      <m:e>
                        <m:r>
                          <a:rPr lang="en-US" sz="1800" b="0" i="1" dirty="0" smtClean="0">
                            <a:latin typeface="Cambria Math"/>
                          </a:rPr>
                          <m:t>𝐹</m:t>
                        </m:r>
                      </m:e>
                      <m:sub>
                        <m:r>
                          <a:rPr lang="en-US" sz="1800" b="0" i="1" dirty="0" smtClean="0">
                            <a:latin typeface="Cambria Math"/>
                          </a:rPr>
                          <m:t>𝑑𝑎𝑡𝑎</m:t>
                        </m:r>
                      </m:sub>
                    </m:sSub>
                  </m:oMath>
                </a14:m>
                <a:r>
                  <a:rPr lang="en-US" sz="1800" dirty="0" smtClean="0"/>
                  <a:t>, </a:t>
                </a:r>
                <a:r>
                  <a:rPr lang="en-US" sz="1800" dirty="0"/>
                  <a:t>has 2 </a:t>
                </a:r>
                <a:r>
                  <a:rPr lang="en-US" sz="1800" dirty="0" smtClean="0"/>
                  <a:t>implications</a:t>
                </a:r>
                <a:r>
                  <a:rPr lang="en-US" sz="1800" dirty="0"/>
                  <a:t>:</a:t>
                </a:r>
                <a:endParaRPr lang="ru-RU" sz="1800" dirty="0"/>
              </a:p>
              <a:p>
                <a:r>
                  <a:rPr lang="en-US" sz="1800" dirty="0" smtClean="0"/>
                  <a:t>Classifier </a:t>
                </a:r>
                <a:r>
                  <a:rPr lang="en-US" sz="1800" dirty="0"/>
                  <a:t>scores for signal and background (after scaling) come from approximately same </a:t>
                </a:r>
                <a:r>
                  <a:rPr lang="en-US" sz="1800" dirty="0" smtClean="0"/>
                  <a:t>distribution – as shown on previous slide.</a:t>
                </a:r>
                <a:endParaRPr lang="ru-RU" sz="1800" dirty="0"/>
              </a:p>
              <a:p>
                <a:pPr lvl="0"/>
                <a:r>
                  <a:rPr lang="en-US" sz="1800" dirty="0" smtClean="0"/>
                  <a:t>Let </a:t>
                </a:r>
                <a:r>
                  <a:rPr lang="en-US" sz="1800" dirty="0"/>
                  <a:t>us suppose we trained </a:t>
                </a:r>
                <a:r>
                  <a:rPr lang="en-US" sz="1800" dirty="0" smtClean="0"/>
                  <a:t>classifier </a:t>
                </a:r>
                <a:r>
                  <a:rPr lang="en-US" sz="1800" dirty="0"/>
                  <a:t>on </a:t>
                </a:r>
                <a:r>
                  <a:rPr lang="en-US" sz="1800" dirty="0" smtClean="0"/>
                  <a:t>𝜏 channel. If </a:t>
                </a:r>
                <a:r>
                  <a:rPr lang="en-US" sz="1800" dirty="0"/>
                  <a:t>in addition</a:t>
                </a:r>
                <a:r>
                  <a:rPr lang="en-US" sz="1800" dirty="0" smtClean="0"/>
                  <a:t> it has low KS-value </a:t>
                </a:r>
                <a:r>
                  <a:rPr lang="en-US" sz="1800" dirty="0"/>
                  <a:t>on </a:t>
                </a:r>
                <a:r>
                  <a:rPr lang="en-US" sz="1800" dirty="0" smtClean="0"/>
                  <a:t>another </a:t>
                </a:r>
                <a:r>
                  <a:rPr lang="en-US" sz="1800" dirty="0"/>
                  <a:t>channel, </a:t>
                </a:r>
                <a:r>
                  <a:rPr lang="en-US" sz="1800" dirty="0" smtClean="0"/>
                  <a:t>then its Area under ROC (AUC) will be </a:t>
                </a:r>
                <a:r>
                  <a:rPr lang="en-US" sz="1800" dirty="0"/>
                  <a:t>similar </a:t>
                </a:r>
                <a:r>
                  <a:rPr lang="en-US" sz="1800" dirty="0" smtClean="0"/>
                  <a:t>on both channels.</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1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178700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Proposed solution:</a:t>
            </a:r>
            <a:br>
              <a:rPr lang="en-US" sz="3600" dirty="0" smtClean="0"/>
            </a:br>
            <a:r>
              <a:rPr lang="en-US" sz="3600" dirty="0" smtClean="0"/>
              <a:t>Transfer </a:t>
            </a:r>
            <a:r>
              <a:rPr lang="en-US" sz="3600" dirty="0"/>
              <a:t>Learning</a:t>
            </a:r>
            <a:endParaRPr lang="ru-RU" sz="3600" dirty="0"/>
          </a:p>
        </p:txBody>
      </p:sp>
      <p:sp>
        <p:nvSpPr>
          <p:cNvPr id="3" name="Объект 2"/>
          <p:cNvSpPr>
            <a:spLocks noGrp="1"/>
          </p:cNvSpPr>
          <p:nvPr>
            <p:ph idx="1"/>
          </p:nvPr>
        </p:nvSpPr>
        <p:spPr>
          <a:xfrm>
            <a:off x="467544" y="1916832"/>
            <a:ext cx="8435280" cy="3960440"/>
          </a:xfrm>
        </p:spPr>
        <p:txBody>
          <a:bodyPr/>
          <a:lstStyle/>
          <a:p>
            <a:pPr marL="0" indent="0">
              <a:buNone/>
            </a:pPr>
            <a:r>
              <a:rPr lang="en-US" sz="1800" dirty="0"/>
              <a:t>We relate the problem to known paradigm in Machine Learning – </a:t>
            </a:r>
            <a:r>
              <a:rPr lang="en-US" sz="1800" dirty="0" smtClean="0">
                <a:solidFill>
                  <a:schemeClr val="tx2"/>
                </a:solidFill>
              </a:rPr>
              <a:t>Transfer Learning </a:t>
            </a:r>
            <a:r>
              <a:rPr lang="en-US" sz="1800" dirty="0"/>
              <a:t>between different underlying </a:t>
            </a:r>
            <a:r>
              <a:rPr lang="en-US" sz="1800" dirty="0" smtClean="0"/>
              <a:t>distributions.</a:t>
            </a:r>
          </a:p>
          <a:p>
            <a:pPr marL="0" indent="0">
              <a:buNone/>
            </a:pPr>
            <a:endParaRPr lang="en-US" sz="1800" dirty="0" smtClean="0"/>
          </a:p>
          <a:p>
            <a:pPr marL="0" indent="0">
              <a:buNone/>
            </a:pPr>
            <a:r>
              <a:rPr lang="en-US" sz="1800" dirty="0" smtClean="0"/>
              <a:t>We </a:t>
            </a:r>
            <a:r>
              <a:rPr lang="en-US" sz="1800" dirty="0"/>
              <a:t>propose a solution that brings the problem to transductive transfer learning (TTL) and </a:t>
            </a:r>
            <a:r>
              <a:rPr lang="en-US" sz="1800" dirty="0">
                <a:solidFill>
                  <a:schemeClr val="tx2"/>
                </a:solidFill>
              </a:rPr>
              <a:t>simple covariate shift</a:t>
            </a:r>
            <a:r>
              <a:rPr lang="en-US" sz="1800" dirty="0"/>
              <a:t>, a primary assumption in domain adaptation </a:t>
            </a:r>
            <a:r>
              <a:rPr lang="en-US" sz="1800" dirty="0" smtClean="0"/>
              <a:t>framework.</a:t>
            </a:r>
          </a:p>
          <a:p>
            <a:pPr marL="0" indent="0">
              <a:buNone/>
            </a:pPr>
            <a:endParaRPr lang="en-US" sz="1800" dirty="0" smtClean="0"/>
          </a:p>
          <a:p>
            <a:pPr marL="0" indent="0">
              <a:buNone/>
            </a:pPr>
            <a:r>
              <a:rPr lang="en-US" sz="1800" dirty="0" smtClean="0"/>
              <a:t>Finally</a:t>
            </a:r>
            <a:r>
              <a:rPr lang="en-US" sz="1800" dirty="0"/>
              <a:t>, we present transfer learning model (one of a few) that finished the competition on the 5 place.</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3</a:t>
            </a:fld>
            <a:endParaRPr lang="ru-RU" altLang="ru-RU" dirty="0"/>
          </a:p>
        </p:txBody>
      </p:sp>
    </p:spTree>
    <p:extLst>
      <p:ext uri="{BB962C8B-B14F-4D97-AF65-F5344CB8AC3E}">
        <p14:creationId xmlns:p14="http://schemas.microsoft.com/office/powerpoint/2010/main" val="3816083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a:t>
            </a:r>
            <a:r>
              <a:rPr lang="en-US" sz="3600" dirty="0">
                <a:solidFill>
                  <a:srgbClr val="C00000"/>
                </a:solidFill>
              </a:rPr>
              <a:t>case</a:t>
            </a:r>
          </a:p>
        </p:txBody>
      </p:sp>
      <p:sp>
        <p:nvSpPr>
          <p:cNvPr id="5" name="Нижний колонтитул 4"/>
          <p:cNvSpPr>
            <a:spLocks noGrp="1"/>
          </p:cNvSpPr>
          <p:nvPr>
            <p:ph type="ftr" sz="quarter" idx="11"/>
          </p:nvPr>
        </p:nvSpPr>
        <p:spPr/>
        <p:txBody>
          <a:bodyPr/>
          <a:lstStyle/>
          <a:p>
            <a:r>
              <a:rPr lang="en-US" dirty="0"/>
              <a:t>3. Kolmogorov–Smirnov test</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30</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95114" y="1628801"/>
                <a:ext cx="8229600" cy="10081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400" dirty="0" smtClean="0"/>
                  <a:t>There </a:t>
                </a:r>
                <a:r>
                  <a:rPr lang="en-US" sz="1400" dirty="0"/>
                  <a:t>is an amusing degenerate case. If we assign a classifier random score uniformly distributed on </a:t>
                </a:r>
                <a14:m>
                  <m:oMath xmlns:m="http://schemas.openxmlformats.org/officeDocument/2006/math">
                    <m:r>
                      <a:rPr lang="en-US" sz="1400" i="1" dirty="0" smtClean="0">
                        <a:latin typeface="Cambria Math"/>
                      </a:rPr>
                      <m:t>[0, 1] </m:t>
                    </m:r>
                  </m:oMath>
                </a14:m>
                <a:r>
                  <a:rPr lang="en-US" sz="1400" dirty="0"/>
                  <a:t>and independent of underlying data </a:t>
                </a:r>
                <a14:m>
                  <m:oMath xmlns:m="http://schemas.openxmlformats.org/officeDocument/2006/math">
                    <m:r>
                      <a:rPr lang="en-US" sz="1400" i="1" dirty="0" smtClean="0">
                        <a:latin typeface="Cambria Math"/>
                      </a:rPr>
                      <m:t>𝑋</m:t>
                    </m:r>
                  </m:oMath>
                </a14:m>
                <a:r>
                  <a:rPr lang="en-US" sz="1400" b="1" dirty="0" smtClean="0"/>
                  <a:t>:</a:t>
                </a:r>
                <a:endParaRPr lang="ru-RU" sz="1400" dirty="0"/>
              </a:p>
              <a:p>
                <a:pPr marL="0" indent="0" algn="ctr">
                  <a:buNone/>
                </a:pPr>
                <a14:m>
                  <m:oMathPara xmlns:m="http://schemas.openxmlformats.org/officeDocument/2006/math">
                    <m:oMathParaPr>
                      <m:jc m:val="centerGroup"/>
                    </m:oMathParaPr>
                    <m:oMath xmlns:m="http://schemas.openxmlformats.org/officeDocument/2006/math">
                      <m:r>
                        <a:rPr lang="en-US" sz="1400" i="1" dirty="0" smtClean="0">
                          <a:latin typeface="Cambria Math"/>
                        </a:rPr>
                        <m:t>𝑃</m:t>
                      </m:r>
                      <m:r>
                        <a:rPr lang="en-US" sz="1400" i="1" dirty="0" smtClean="0">
                          <a:latin typeface="Cambria Math"/>
                        </a:rPr>
                        <m:t>(</m:t>
                      </m:r>
                      <m:r>
                        <a:rPr lang="en-US" sz="1400" i="1" dirty="0" smtClean="0">
                          <a:latin typeface="Cambria Math"/>
                        </a:rPr>
                        <m:t>𝑌</m:t>
                      </m:r>
                      <m:r>
                        <a:rPr lang="en-US" sz="1400" i="1" dirty="0" smtClean="0">
                          <a:latin typeface="Cambria Math"/>
                        </a:rPr>
                        <m:t>|</m:t>
                      </m:r>
                      <m:r>
                        <a:rPr lang="en-US" sz="1400" b="0" i="1" dirty="0">
                          <a:latin typeface="Cambria Math"/>
                        </a:rPr>
                        <m:t>𝑋</m:t>
                      </m:r>
                      <m:r>
                        <a:rPr lang="en-US" sz="1400" i="1" dirty="0">
                          <a:latin typeface="Cambria Math"/>
                        </a:rPr>
                        <m:t>) = </m:t>
                      </m:r>
                      <m:r>
                        <a:rPr lang="en-US" sz="1400" i="1" dirty="0">
                          <a:latin typeface="Cambria Math"/>
                        </a:rPr>
                        <m:t>𝑃</m:t>
                      </m:r>
                      <m:r>
                        <a:rPr lang="en-US" sz="1400" i="1" dirty="0">
                          <a:latin typeface="Cambria Math"/>
                        </a:rPr>
                        <m:t>(</m:t>
                      </m:r>
                      <m:r>
                        <a:rPr lang="en-US" sz="1400" i="1" dirty="0">
                          <a:latin typeface="Cambria Math"/>
                        </a:rPr>
                        <m:t>𝑌</m:t>
                      </m:r>
                      <m:r>
                        <a:rPr lang="en-US" sz="1400" i="1" dirty="0">
                          <a:latin typeface="Cambria Math"/>
                        </a:rPr>
                        <m:t>) ~ </m:t>
                      </m:r>
                      <m:r>
                        <a:rPr lang="en-US" sz="1400" i="1" dirty="0">
                          <a:latin typeface="Cambria Math"/>
                        </a:rPr>
                        <m:t>𝑢𝑛𝑖𝑓</m:t>
                      </m:r>
                      <m:r>
                        <a:rPr lang="en-US" sz="1400" i="1" dirty="0">
                          <a:latin typeface="Cambria Math"/>
                        </a:rPr>
                        <m:t>(0, 1)</m:t>
                      </m:r>
                    </m:oMath>
                  </m:oMathPara>
                </a14:m>
                <a:endParaRPr lang="ru-RU" sz="1400" dirty="0"/>
              </a:p>
              <a:p>
                <a:pPr marL="0" indent="0">
                  <a:buNone/>
                </a:pPr>
                <a:r>
                  <a:rPr lang="en-US" sz="1400" dirty="0" smtClean="0"/>
                  <a:t>then CDF </a:t>
                </a:r>
                <a14:m>
                  <m:oMath xmlns:m="http://schemas.openxmlformats.org/officeDocument/2006/math">
                    <m:sSub>
                      <m:sSubPr>
                        <m:ctrlPr>
                          <a:rPr lang="en-US" sz="1400" i="1" dirty="0" smtClean="0">
                            <a:solidFill>
                              <a:schemeClr val="tx1"/>
                            </a:solidFill>
                            <a:latin typeface="Cambria Math"/>
                          </a:rPr>
                        </m:ctrlPr>
                      </m:sSubPr>
                      <m:e>
                        <m:r>
                          <a:rPr lang="en-US" sz="1400" b="1" i="1" dirty="0">
                            <a:solidFill>
                              <a:schemeClr val="tx1"/>
                            </a:solidFill>
                            <a:latin typeface="Cambria Math"/>
                          </a:rPr>
                          <m:t>𝑭</m:t>
                        </m:r>
                      </m:e>
                      <m:sub>
                        <m:r>
                          <a:rPr lang="en-US" sz="1400" b="1" i="1" dirty="0">
                            <a:solidFill>
                              <a:schemeClr val="tx1"/>
                            </a:solidFill>
                            <a:latin typeface="Cambria Math"/>
                          </a:rPr>
                          <m:t>𝒅𝒂𝒕𝒂</m:t>
                        </m:r>
                        <m:r>
                          <a:rPr lang="en-US" sz="1400" b="1" i="1" dirty="0">
                            <a:solidFill>
                              <a:schemeClr val="tx1"/>
                            </a:solidFill>
                            <a:latin typeface="Cambria Math"/>
                          </a:rPr>
                          <m:t> </m:t>
                        </m:r>
                      </m:sub>
                    </m:sSub>
                  </m:oMath>
                </a14:m>
                <a:r>
                  <a:rPr lang="en-US" sz="1400" dirty="0" smtClean="0"/>
                  <a:t> </a:t>
                </a:r>
                <a:r>
                  <a:rPr lang="en-US" sz="1400" dirty="0"/>
                  <a:t>of </a:t>
                </a:r>
                <a:r>
                  <a:rPr lang="en-US" sz="1400" dirty="0" smtClean="0"/>
                  <a:t>such classifier retains its linear shape </a:t>
                </a:r>
                <a:r>
                  <a:rPr lang="en-US" sz="1400" dirty="0"/>
                  <a:t>regardless of </a:t>
                </a:r>
                <a:r>
                  <a:rPr lang="en-US" sz="1400" dirty="0" smtClean="0"/>
                  <a:t>scaling:</a:t>
                </a:r>
                <a:endParaRPr lang="ru-RU" sz="14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95114" y="1628801"/>
                <a:ext cx="8229600" cy="1008111"/>
              </a:xfrm>
              <a:prstGeom prst="rect">
                <a:avLst/>
              </a:prstGeom>
              <a:blipFill rotWithShape="1">
                <a:blip r:embed="rId2"/>
                <a:stretch>
                  <a:fillRect l="-222" t="-602" b="-36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3" name="Рисунок 2"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05" y="2718445"/>
            <a:ext cx="6601747" cy="323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7691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case (continued)</a:t>
            </a:r>
            <a:endParaRPr lang="en-US" sz="3600" dirty="0">
              <a:solidFill>
                <a:srgbClr val="C00000"/>
              </a:solidFill>
            </a:endParaRPr>
          </a:p>
        </p:txBody>
      </p:sp>
      <p:sp>
        <p:nvSpPr>
          <p:cNvPr id="3" name="Нижний колонтитул 2"/>
          <p:cNvSpPr>
            <a:spLocks noGrp="1"/>
          </p:cNvSpPr>
          <p:nvPr>
            <p:ph type="ftr" sz="quarter" idx="11"/>
          </p:nvPr>
        </p:nvSpPr>
        <p:spPr/>
        <p:txBody>
          <a:bodyPr/>
          <a:lstStyle/>
          <a:p>
            <a:r>
              <a:rPr lang="en-US" dirty="0"/>
              <a:t>3. Kolmogorov–Smirnov 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31</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6177" y="1628800"/>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400" dirty="0" smtClean="0"/>
                  <a:t>Not </a:t>
                </a:r>
                <a:r>
                  <a:rPr lang="en-US" sz="1400" dirty="0"/>
                  <a:t>affected by sample </a:t>
                </a:r>
                <a:r>
                  <a:rPr lang="en-US" sz="1400" dirty="0" smtClean="0"/>
                  <a:t>weighting, </a:t>
                </a:r>
                <a:r>
                  <a:rPr lang="en-US" sz="1400" dirty="0"/>
                  <a:t>such “classifier” can easily pass </a:t>
                </a:r>
                <a:r>
                  <a:rPr lang="en-US" sz="1400" dirty="0" smtClean="0"/>
                  <a:t>KS-test on </a:t>
                </a:r>
                <a14:m>
                  <m:oMath xmlns:m="http://schemas.openxmlformats.org/officeDocument/2006/math">
                    <m:r>
                      <a:rPr lang="en-US" sz="1400" i="1" dirty="0" smtClean="0">
                        <a:latin typeface="Cambria Math"/>
                      </a:rPr>
                      <m:t>𝐷𝑠</m:t>
                    </m:r>
                    <m:r>
                      <a:rPr lang="en-US" sz="1400" i="1" dirty="0" smtClean="0">
                        <a:latin typeface="Cambria Math"/>
                      </a:rPr>
                      <m:t> </m:t>
                    </m:r>
                  </m:oMath>
                </a14:m>
                <a:r>
                  <a:rPr lang="en-US" sz="1400" dirty="0" smtClean="0"/>
                  <a:t>channel. </a:t>
                </a:r>
                <a:r>
                  <a:rPr lang="en-US" sz="1400" dirty="0"/>
                  <a:t>To demonstrate </a:t>
                </a:r>
                <a:r>
                  <a:rPr lang="en-US" sz="1400" dirty="0" smtClean="0"/>
                  <a:t>this, </a:t>
                </a:r>
                <a:r>
                  <a:rPr lang="en-US" sz="1400" dirty="0"/>
                  <a:t>author of this presentation </a:t>
                </a:r>
                <a:r>
                  <a:rPr lang="en-US" sz="1400" dirty="0" smtClean="0"/>
                  <a:t>has implemented </a:t>
                </a:r>
                <a:r>
                  <a:rPr lang="en-US" sz="1400" dirty="0"/>
                  <a:t>a simple </a:t>
                </a:r>
                <a:r>
                  <a:rPr lang="en-US" sz="1400" u="sng" dirty="0">
                    <a:hlinkClick r:id="rId2"/>
                  </a:rPr>
                  <a:t>model</a:t>
                </a:r>
                <a:r>
                  <a:rPr lang="en-US" sz="1400" dirty="0"/>
                  <a:t>, combination of </a:t>
                </a:r>
                <a:r>
                  <a:rPr lang="en-US" sz="1400" dirty="0" smtClean="0"/>
                  <a:t>“strong” classifier and </a:t>
                </a:r>
                <a:r>
                  <a:rPr lang="en-US" sz="1400" dirty="0"/>
                  <a:t>random </a:t>
                </a:r>
                <a:r>
                  <a:rPr lang="en-US" sz="1400" dirty="0" smtClean="0"/>
                  <a:t>noise. This model works as follows:</a:t>
                </a:r>
              </a:p>
              <a:p>
                <a:pPr>
                  <a:buFont typeface="+mj-lt"/>
                  <a:buAutoNum type="arabicPeriod"/>
                </a:pPr>
                <a:r>
                  <a:rPr lang="en-US" sz="1400" dirty="0" smtClean="0"/>
                  <a:t>“Real” </a:t>
                </a:r>
                <a:r>
                  <a:rPr lang="en-US" sz="1400" dirty="0"/>
                  <a:t>or “strong” </a:t>
                </a:r>
                <a:r>
                  <a:rPr lang="en-US" sz="1400" dirty="0" smtClean="0"/>
                  <a:t>classifier assigns scores to all test samples.</a:t>
                </a:r>
              </a:p>
              <a:p>
                <a:pPr>
                  <a:buFont typeface="+mj-lt"/>
                  <a:buAutoNum type="arabicPeriod"/>
                </a:pPr>
                <a:r>
                  <a:rPr lang="en-US" sz="1400" dirty="0" smtClean="0"/>
                  <a:t>Samples with scores below certain (rather high) threshold </a:t>
                </a:r>
                <a14:m>
                  <m:oMath xmlns:m="http://schemas.openxmlformats.org/officeDocument/2006/math">
                    <m:r>
                      <a:rPr lang="en-US" sz="1400" i="1" dirty="0">
                        <a:latin typeface="Cambria Math"/>
                      </a:rPr>
                      <m:t>𝑇</m:t>
                    </m:r>
                    <m:r>
                      <a:rPr lang="en-US" sz="1400" b="0" i="1" dirty="0" smtClean="0">
                        <a:latin typeface="Cambria Math"/>
                      </a:rPr>
                      <m:t>&lt;1</m:t>
                    </m:r>
                    <m:r>
                      <a:rPr lang="en-US" sz="1400" i="1" dirty="0">
                        <a:latin typeface="Cambria Math"/>
                      </a:rPr>
                      <m:t> </m:t>
                    </m:r>
                  </m:oMath>
                </a14:m>
                <a:r>
                  <a:rPr lang="en-US" sz="1400" dirty="0" smtClean="0"/>
                  <a:t>change their score to random noise </a:t>
                </a:r>
                <a14:m>
                  <m:oMath xmlns:m="http://schemas.openxmlformats.org/officeDocument/2006/math">
                    <m:r>
                      <a:rPr lang="en-US" sz="1400" i="1" dirty="0">
                        <a:latin typeface="Cambria Math"/>
                      </a:rPr>
                      <m:t>~ </m:t>
                    </m:r>
                    <m:r>
                      <a:rPr lang="en-US" sz="1400" i="1" dirty="0">
                        <a:latin typeface="Cambria Math"/>
                      </a:rPr>
                      <m:t>𝑢𝑛𝑖𝑓</m:t>
                    </m:r>
                    <m:r>
                      <a:rPr lang="en-US" sz="1400" i="1" dirty="0">
                        <a:latin typeface="Cambria Math"/>
                      </a:rPr>
                      <m:t>(0, </m:t>
                    </m:r>
                    <m:r>
                      <a:rPr lang="en-US" sz="1400" b="0" i="1" dirty="0" smtClean="0">
                        <a:latin typeface="Cambria Math"/>
                      </a:rPr>
                      <m:t>𝑇</m:t>
                    </m:r>
                    <m:r>
                      <a:rPr lang="en-US" sz="1400" i="1" dirty="0">
                        <a:latin typeface="Cambria Math"/>
                      </a:rPr>
                      <m:t>)</m:t>
                    </m:r>
                  </m:oMath>
                </a14:m>
                <a:endParaRPr lang="ru-RU" sz="1400" dirty="0"/>
              </a:p>
              <a:p>
                <a:pPr>
                  <a:buFont typeface="+mj-lt"/>
                  <a:buAutoNum type="arabicPeriod"/>
                </a:pPr>
                <a:r>
                  <a:rPr lang="en-US" sz="1400" dirty="0" smtClean="0"/>
                  <a:t>Due to imperfect MC-simulation on </a:t>
                </a:r>
                <a14:m>
                  <m:oMath xmlns:m="http://schemas.openxmlformats.org/officeDocument/2006/math">
                    <m:r>
                      <a:rPr lang="en-US" sz="1600" b="1" i="1" dirty="0">
                        <a:latin typeface="Cambria Math"/>
                      </a:rPr>
                      <m:t>𝝉</m:t>
                    </m:r>
                  </m:oMath>
                </a14:m>
                <a:r>
                  <a:rPr lang="en-US" sz="1400" dirty="0" smtClean="0"/>
                  <a:t> channen and different</a:t>
                </a:r>
                <a:r>
                  <a:rPr lang="en-US" sz="1400" b="1" i="1" dirty="0" smtClean="0">
                    <a:solidFill>
                      <a:schemeClr val="tx1"/>
                    </a:solidFill>
                  </a:rPr>
                  <a:t> </a:t>
                </a:r>
                <a14:m>
                  <m:oMath xmlns:m="http://schemas.openxmlformats.org/officeDocument/2006/math">
                    <m:r>
                      <a:rPr lang="en-US" sz="1600" b="1" i="1" dirty="0">
                        <a:latin typeface="Cambria Math"/>
                      </a:rPr>
                      <m:t>𝝉</m:t>
                    </m:r>
                  </m:oMath>
                </a14:m>
                <a:r>
                  <a:rPr lang="en-US" sz="1400" i="1" dirty="0" smtClean="0">
                    <a:solidFill>
                      <a:schemeClr val="tx1"/>
                    </a:solidFill>
                  </a:rPr>
                  <a:t> </a:t>
                </a:r>
                <a:r>
                  <a:rPr lang="en-US" sz="1400" dirty="0" smtClean="0">
                    <a:solidFill>
                      <a:schemeClr val="tx1"/>
                    </a:solidFill>
                  </a:rPr>
                  <a:t>and</a:t>
                </a:r>
                <a:r>
                  <a:rPr lang="en-US" sz="1400" i="1" dirty="0" smtClean="0">
                    <a:solidFill>
                      <a:schemeClr val="tx1"/>
                    </a:solidFill>
                  </a:rPr>
                  <a:t> </a:t>
                </a:r>
                <a14:m>
                  <m:oMath xmlns:m="http://schemas.openxmlformats.org/officeDocument/2006/math">
                    <m:r>
                      <a:rPr lang="en-US" sz="1600" b="1" i="1" dirty="0">
                        <a:solidFill>
                          <a:schemeClr val="tx1"/>
                        </a:solidFill>
                        <a:latin typeface="Cambria Math"/>
                      </a:rPr>
                      <m:t>𝑫𝒔</m:t>
                    </m:r>
                  </m:oMath>
                </a14:m>
                <a:r>
                  <a:rPr lang="en-US" sz="1400" i="1" dirty="0" smtClean="0">
                    <a:solidFill>
                      <a:schemeClr val="tx1"/>
                    </a:solidFill>
                  </a:rPr>
                  <a:t> </a:t>
                </a:r>
                <a:r>
                  <a:rPr lang="en-US" sz="1400" dirty="0" smtClean="0"/>
                  <a:t>distributions</a:t>
                </a:r>
                <a:r>
                  <a:rPr lang="en-US" sz="1400" b="1" i="1" dirty="0" smtClean="0"/>
                  <a:t> </a:t>
                </a:r>
                <a:r>
                  <a:rPr lang="en-US" sz="1400" dirty="0" smtClean="0"/>
                  <a:t>most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𝜏</m:t>
                        </m:r>
                      </m:sup>
                    </m:sSubSup>
                    <m:r>
                      <a:rPr lang="en-US" sz="1400" i="1" dirty="0">
                        <a:solidFill>
                          <a:schemeClr val="tx2"/>
                        </a:solidFill>
                        <a:latin typeface="Cambria Math"/>
                      </a:rPr>
                      <m:t> </m:t>
                    </m:r>
                  </m:oMath>
                </a14:m>
                <a:r>
                  <a:rPr lang="en-US" sz="1400" dirty="0" smtClean="0"/>
                  <a:t>samples get high scores </a:t>
                </a:r>
                <a14:m>
                  <m:oMath xmlns:m="http://schemas.openxmlformats.org/officeDocument/2006/math">
                    <m:r>
                      <a:rPr lang="en-US" sz="1400" b="0" i="0" dirty="0" smtClean="0">
                        <a:latin typeface="Cambria Math"/>
                      </a:rPr>
                      <m:t>&gt;</m:t>
                    </m:r>
                    <m:r>
                      <a:rPr lang="en-US" sz="1400" i="1" dirty="0">
                        <a:latin typeface="Cambria Math"/>
                      </a:rPr>
                      <m:t>𝑇</m:t>
                    </m:r>
                  </m:oMath>
                </a14:m>
                <a:r>
                  <a:rPr lang="en-US" sz="1400" dirty="0" smtClean="0"/>
                  <a:t>, while most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𝜏</m:t>
                        </m:r>
                      </m:sup>
                    </m:sSubSup>
                  </m:oMath>
                </a14:m>
                <a:r>
                  <a:rPr lang="en-US" sz="1400" dirty="0" smtClean="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b="0" i="1" dirty="0" smtClean="0">
                            <a:solidFill>
                              <a:schemeClr val="tx2"/>
                            </a:solidFill>
                            <a:latin typeface="Cambria Math"/>
                          </a:rPr>
                          <m:t>𝑀𝐶</m:t>
                        </m:r>
                      </m:sub>
                      <m:sup>
                        <m:r>
                          <a:rPr lang="en-US" sz="1400" i="1" dirty="0">
                            <a:solidFill>
                              <a:schemeClr val="tx2"/>
                            </a:solidFill>
                            <a:latin typeface="Cambria Math"/>
                          </a:rPr>
                          <m:t>𝐷𝑠</m:t>
                        </m:r>
                      </m:sup>
                    </m:sSubSup>
                    <m:r>
                      <a:rPr lang="en-US" sz="1400" b="0" i="1" dirty="0" smtClean="0">
                        <a:solidFill>
                          <a:schemeClr val="tx2"/>
                        </a:solidFill>
                        <a:latin typeface="Cambria Math"/>
                      </a:rPr>
                      <m:t>,</m:t>
                    </m:r>
                    <m:r>
                      <a:rPr lang="en-US" sz="1400" i="1" dirty="0">
                        <a:solidFill>
                          <a:schemeClr val="tx2"/>
                        </a:solidFill>
                        <a:latin typeface="Cambria Math"/>
                      </a:rPr>
                      <m:t> </m:t>
                    </m:r>
                    <m:r>
                      <a:rPr lang="en-US" sz="1400" b="0" i="1" dirty="0" smtClean="0">
                        <a:solidFill>
                          <a:schemeClr val="tx2"/>
                        </a:solidFill>
                        <a:latin typeface="Cambria Math"/>
                      </a:rPr>
                      <m:t> </m:t>
                    </m:r>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b="0" i="1" dirty="0" smtClean="0">
                            <a:solidFill>
                              <a:schemeClr val="tx2"/>
                            </a:solidFill>
                            <a:latin typeface="Cambria Math"/>
                          </a:rPr>
                          <m:t>𝐷𝑠</m:t>
                        </m:r>
                      </m:sup>
                    </m:sSubSup>
                  </m:oMath>
                </a14:m>
                <a:r>
                  <a:rPr lang="en-US" sz="1400" dirty="0" smtClean="0"/>
                  <a:t> get random scores </a:t>
                </a:r>
                <a14:m>
                  <m:oMath xmlns:m="http://schemas.openxmlformats.org/officeDocument/2006/math">
                    <m:r>
                      <a:rPr lang="en-US" sz="1400" b="0" i="0" dirty="0" smtClean="0">
                        <a:latin typeface="Cambria Math"/>
                      </a:rPr>
                      <m:t>&lt;</m:t>
                    </m:r>
                    <m:r>
                      <a:rPr lang="en-US" sz="1400" i="1" dirty="0">
                        <a:latin typeface="Cambria Math"/>
                      </a:rPr>
                      <m:t>𝑇</m:t>
                    </m:r>
                  </m:oMath>
                </a14:m>
                <a:r>
                  <a:rPr lang="en-US" sz="1400" dirty="0" smtClean="0"/>
                  <a:t> This randomness is enough for</a:t>
                </a:r>
                <a:r>
                  <a:rPr lang="en-US" sz="1400" dirty="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𝐷𝑠</m:t>
                        </m:r>
                      </m:sup>
                    </m:sSubSup>
                  </m:oMath>
                </a14:m>
                <a:r>
                  <a:rPr lang="en-US" sz="1400" dirty="0" smtClean="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𝐷𝑠</m:t>
                        </m:r>
                      </m:sup>
                    </m:sSubSup>
                  </m:oMath>
                </a14:m>
                <a:r>
                  <a:rPr lang="en-US" sz="1400" dirty="0"/>
                  <a:t> samples to satisfy KS test on </a:t>
                </a:r>
                <a14:m>
                  <m:oMath xmlns:m="http://schemas.openxmlformats.org/officeDocument/2006/math">
                    <m:r>
                      <a:rPr lang="en-US" sz="1600" b="1" i="1" dirty="0">
                        <a:latin typeface="Cambria Math"/>
                      </a:rPr>
                      <m:t>𝑫𝒔</m:t>
                    </m:r>
                    <m:r>
                      <a:rPr lang="en-US" sz="1400" i="1" dirty="0">
                        <a:latin typeface="Cambria Math"/>
                      </a:rPr>
                      <m:t> </m:t>
                    </m:r>
                  </m:oMath>
                </a14:m>
                <a:r>
                  <a:rPr lang="en-US" sz="1400" dirty="0" smtClean="0"/>
                  <a:t>channel.</a:t>
                </a:r>
              </a:p>
              <a:p>
                <a:pPr marL="0" indent="0">
                  <a:buNone/>
                </a:pPr>
                <a:r>
                  <a:rPr lang="en-US" sz="1400" dirty="0" smtClean="0"/>
                  <a:t>To </a:t>
                </a:r>
                <a:r>
                  <a:rPr lang="en-US" sz="1400" dirty="0"/>
                  <a:t>summarize, </a:t>
                </a:r>
                <a:r>
                  <a:rPr lang="en-US" sz="1400" dirty="0" smtClean="0"/>
                  <a:t>different samples get scores from different classifiers. </a:t>
                </a:r>
                <a14:m>
                  <m:oMath xmlns:m="http://schemas.openxmlformats.org/officeDocument/2006/math">
                    <m:r>
                      <a:rPr lang="en-US" sz="1400" b="1" i="1" dirty="0">
                        <a:latin typeface="Cambria Math"/>
                      </a:rPr>
                      <m:t>𝑫𝒔</m:t>
                    </m:r>
                  </m:oMath>
                </a14:m>
                <a:r>
                  <a:rPr lang="en-US" sz="1400" b="1" i="1" dirty="0"/>
                  <a:t> </a:t>
                </a:r>
                <a:r>
                  <a:rPr lang="en-US" sz="1400" dirty="0"/>
                  <a:t>channel </a:t>
                </a:r>
                <a:r>
                  <a:rPr lang="en-US" sz="1400" dirty="0" smtClean="0"/>
                  <a:t>is </a:t>
                </a:r>
                <a:r>
                  <a:rPr lang="en-US" sz="1400" dirty="0"/>
                  <a:t>de facto controlled by </a:t>
                </a:r>
                <a:r>
                  <a:rPr lang="en-US" sz="1400" dirty="0" smtClean="0"/>
                  <a:t>“random” classifier, </a:t>
                </a:r>
                <a14:m>
                  <m:oMath xmlns:m="http://schemas.openxmlformats.org/officeDocument/2006/math">
                    <m:r>
                      <a:rPr lang="en-US" sz="1400" b="1" i="1" dirty="0">
                        <a:latin typeface="Cambria Math"/>
                      </a:rPr>
                      <m:t>𝝉</m:t>
                    </m:r>
                  </m:oMath>
                </a14:m>
                <a:r>
                  <a:rPr lang="en-US" sz="1400" dirty="0" smtClean="0"/>
                  <a:t> channel – </a:t>
                </a:r>
                <a:r>
                  <a:rPr lang="en-US" sz="1400" dirty="0"/>
                  <a:t>by “strong” </a:t>
                </a:r>
                <a:r>
                  <a:rPr lang="en-US" sz="1400" dirty="0" smtClean="0"/>
                  <a:t>classifier. Although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𝐷𝑠</m:t>
                        </m:r>
                      </m:sup>
                    </m:sSubSup>
                    <m:r>
                      <a:rPr lang="en-US" sz="1400" i="1" dirty="0">
                        <a:solidFill>
                          <a:schemeClr val="tx2"/>
                        </a:solidFill>
                        <a:latin typeface="Cambria Math"/>
                      </a:rPr>
                      <m:t>,  </m:t>
                    </m:r>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𝐷𝑠</m:t>
                        </m:r>
                      </m:sup>
                    </m:sSubSup>
                    <m:r>
                      <a:rPr lang="en-US" sz="1400" i="1" dirty="0">
                        <a:solidFill>
                          <a:schemeClr val="tx2"/>
                        </a:solidFill>
                        <a:latin typeface="Cambria Math"/>
                      </a:rPr>
                      <m:t> </m:t>
                    </m:r>
                  </m:oMath>
                </a14:m>
                <a:r>
                  <a:rPr lang="en-US" sz="1400" dirty="0" smtClean="0"/>
                  <a:t>pass </a:t>
                </a:r>
                <a:r>
                  <a:rPr lang="en-US" sz="1400" dirty="0"/>
                  <a:t>KS test on </a:t>
                </a:r>
                <a14:m>
                  <m:oMath xmlns:m="http://schemas.openxmlformats.org/officeDocument/2006/math">
                    <m:r>
                      <a:rPr lang="en-US" sz="1400" b="1" i="1" dirty="0">
                        <a:latin typeface="Cambria Math"/>
                      </a:rPr>
                      <m:t>𝑫𝒔</m:t>
                    </m:r>
                  </m:oMath>
                </a14:m>
                <a:r>
                  <a:rPr lang="en-US" sz="1400" b="1" i="1" dirty="0"/>
                  <a:t> </a:t>
                </a:r>
                <a:r>
                  <a:rPr lang="en-US" sz="1400" dirty="0"/>
                  <a:t>channel, this test </a:t>
                </a:r>
                <a:r>
                  <a:rPr lang="en-US" sz="1400" dirty="0" smtClean="0"/>
                  <a:t>has nothing to do with </a:t>
                </a:r>
                <a14:m>
                  <m:oMath xmlns:m="http://schemas.openxmlformats.org/officeDocument/2006/math">
                    <m:r>
                      <a:rPr lang="en-US" sz="1400" b="1" i="1" dirty="0">
                        <a:latin typeface="Cambria Math"/>
                      </a:rPr>
                      <m:t>𝝉</m:t>
                    </m:r>
                    <m:r>
                      <a:rPr lang="en-US" sz="1400" b="1" i="1" dirty="0">
                        <a:latin typeface="Cambria Math"/>
                      </a:rPr>
                      <m:t> </m:t>
                    </m:r>
                  </m:oMath>
                </a14:m>
                <a:r>
                  <a:rPr lang="en-US" sz="1400" dirty="0" smtClean="0"/>
                  <a:t>channel and can </a:t>
                </a:r>
                <a:r>
                  <a:rPr lang="en-US" sz="1400" dirty="0"/>
                  <a:t>not assure quality of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𝜏</m:t>
                        </m:r>
                      </m:sup>
                    </m:sSubSup>
                  </m:oMath>
                </a14:m>
                <a:r>
                  <a:rPr lang="en-US" sz="1400" dirty="0" smtClean="0"/>
                  <a:t>. </a:t>
                </a:r>
                <a:r>
                  <a:rPr lang="en-US" sz="1400" dirty="0"/>
                  <a:t>Please see this </a:t>
                </a:r>
                <a:r>
                  <a:rPr lang="en-US" sz="1400" u="sng" dirty="0">
                    <a:hlinkClick r:id="rId3"/>
                  </a:rPr>
                  <a:t>discussion</a:t>
                </a:r>
                <a:r>
                  <a:rPr lang="en-US" sz="1400" dirty="0"/>
                  <a:t> for details.</a:t>
                </a:r>
                <a:endParaRPr lang="ru-RU" sz="1400" dirty="0"/>
              </a:p>
              <a:p>
                <a:pPr marL="0" indent="0">
                  <a:buNone/>
                </a:pPr>
                <a:endParaRPr lang="en-US" sz="1600" dirty="0" smtClean="0"/>
              </a:p>
              <a:p>
                <a:pPr marL="0" indent="0">
                  <a:buNone/>
                </a:pPr>
                <a:r>
                  <a:rPr lang="en-US" sz="1800" dirty="0" smtClean="0"/>
                  <a:t>Of </a:t>
                </a:r>
                <a:r>
                  <a:rPr lang="en-US" sz="1800" dirty="0"/>
                  <a:t>course, this is very </a:t>
                </a:r>
                <a:r>
                  <a:rPr lang="en-US" sz="1800" dirty="0" smtClean="0"/>
                  <a:t>artificial example, </a:t>
                </a:r>
                <a:r>
                  <a:rPr lang="en-US" sz="1800" dirty="0"/>
                  <a:t>but </a:t>
                </a:r>
                <a:r>
                  <a:rPr lang="en-US" sz="1800" dirty="0" smtClean="0"/>
                  <a:t>it </a:t>
                </a:r>
                <a:r>
                  <a:rPr lang="en-US" sz="1800" dirty="0"/>
                  <a:t>shows </a:t>
                </a:r>
                <a:r>
                  <a:rPr lang="en-US" sz="1800" dirty="0" smtClean="0"/>
                  <a:t>practical </a:t>
                </a:r>
                <a:r>
                  <a:rPr lang="en-US" sz="1800" dirty="0"/>
                  <a:t>evidence </a:t>
                </a:r>
                <a:r>
                  <a:rPr lang="en-US" sz="1800" dirty="0"/>
                  <a:t>against testing on different distribution.</a:t>
                </a:r>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6177" y="1628800"/>
                <a:ext cx="8229600" cy="4293641"/>
              </a:xfrm>
              <a:prstGeom prst="rect">
                <a:avLst/>
              </a:prstGeom>
              <a:blipFill rotWithShape="1">
                <a:blip r:embed="rId4"/>
                <a:stretch>
                  <a:fillRect l="-593" t="-142" r="-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608904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lumMod val="75000"/>
                  </a:schemeClr>
                </a:solidFill>
              </a:rPr>
              <a:t>4. Solution: </a:t>
            </a:r>
            <a:r>
              <a:rPr lang="en-US" dirty="0">
                <a:solidFill>
                  <a:schemeClr val="accent1">
                    <a:lumMod val="75000"/>
                  </a:schemeClr>
                </a:solidFill>
              </a:rPr>
              <a:t>transfer learning</a:t>
            </a:r>
            <a:endParaRPr lang="ru-RU" dirty="0">
              <a:solidFill>
                <a:schemeClr val="accent1">
                  <a:lumMod val="75000"/>
                </a:schemeClr>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32</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09118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Preamble</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33</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The idea of attesting model on control channel is certainly reasonable and can be implemented in theoretically sound way. In Machine Learning the problem of different data sets is well known, and solution is called </a:t>
            </a:r>
            <a:r>
              <a:rPr lang="en-US" sz="1800" b="1" dirty="0"/>
              <a:t>Transfer learning.</a:t>
            </a:r>
            <a:r>
              <a:rPr lang="en-US" sz="1800" dirty="0"/>
              <a:t> It aims at transferring knowledge from a model created on the train data set to the test data set, assuming they differ in some aspects, e.g. in distribution. </a:t>
            </a:r>
            <a:endParaRPr lang="ru-RU" sz="1800" dirty="0"/>
          </a:p>
          <a:p>
            <a:pPr marL="0" indent="0">
              <a:buNone/>
            </a:pPr>
            <a:endParaRPr lang="ru-RU" sz="1800" dirty="0"/>
          </a:p>
          <a:p>
            <a:pPr marL="0" indent="0">
              <a:buNone/>
            </a:pPr>
            <a:endParaRPr lang="ru-RU" sz="1800" dirty="0"/>
          </a:p>
        </p:txBody>
      </p:sp>
    </p:spTree>
    <p:extLst>
      <p:ext uri="{BB962C8B-B14F-4D97-AF65-F5344CB8AC3E}">
        <p14:creationId xmlns:p14="http://schemas.microsoft.com/office/powerpoint/2010/main" val="2993440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Transfer learning applications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34</a:t>
            </a:fld>
            <a:endParaRPr lang="ru-RU" altLang="ru-RU" dirty="0"/>
          </a:p>
        </p:txBody>
      </p:sp>
      <p:sp>
        <p:nvSpPr>
          <p:cNvPr id="9" name="Объект 2"/>
          <p:cNvSpPr txBox="1">
            <a:spLocks/>
          </p:cNvSpPr>
          <p:nvPr/>
        </p:nvSpPr>
        <p:spPr bwMode="auto">
          <a:xfrm>
            <a:off x="609600" y="1871663"/>
            <a:ext cx="8138864" cy="263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 </a:t>
            </a:r>
            <a:r>
              <a:rPr lang="en-US" sz="1800" dirty="0"/>
              <a:t>need for data set adaptation arises in many Machine Learning </a:t>
            </a:r>
            <a:r>
              <a:rPr lang="en-US" sz="1800" dirty="0" smtClean="0"/>
              <a:t>applications. </a:t>
            </a:r>
            <a:r>
              <a:rPr lang="en-US" sz="1800" dirty="0"/>
              <a:t>For example, spam filters can be trained on some public collection of spam, but when applied to an individual mail box may require personalization, i.e. adaptation to specific distribution of emails</a:t>
            </a:r>
            <a:r>
              <a:rPr lang="en-US" sz="1800" dirty="0" smtClean="0"/>
              <a:t>.</a:t>
            </a:r>
          </a:p>
          <a:p>
            <a:pPr marL="0" indent="0">
              <a:buNone/>
            </a:pPr>
            <a:endParaRPr lang="en-US" sz="1800" dirty="0"/>
          </a:p>
          <a:p>
            <a:pPr marL="0" lvl="0" indent="0">
              <a:buNone/>
            </a:pPr>
            <a:r>
              <a:rPr lang="en-US" sz="1800" dirty="0">
                <a:solidFill>
                  <a:srgbClr val="000000"/>
                </a:solidFill>
              </a:rPr>
              <a:t>Medicine is another </a:t>
            </a:r>
            <a:r>
              <a:rPr lang="en-US" sz="1800" dirty="0" smtClean="0">
                <a:solidFill>
                  <a:srgbClr val="000000"/>
                </a:solidFill>
              </a:rPr>
              <a:t>field for </a:t>
            </a:r>
            <a:r>
              <a:rPr lang="en-US" sz="1800" dirty="0">
                <a:solidFill>
                  <a:srgbClr val="000000"/>
                </a:solidFill>
              </a:rPr>
              <a:t>transfer learning, as models trained on </a:t>
            </a:r>
            <a:r>
              <a:rPr lang="en-US" sz="1800" dirty="0" smtClean="0">
                <a:solidFill>
                  <a:srgbClr val="000000"/>
                </a:solidFill>
              </a:rPr>
              <a:t>general population </a:t>
            </a:r>
            <a:r>
              <a:rPr lang="en-US" sz="1800" dirty="0">
                <a:solidFill>
                  <a:srgbClr val="000000"/>
                </a:solidFill>
              </a:rPr>
              <a:t>do not fit well individual subjects. The solution is to </a:t>
            </a:r>
            <a:r>
              <a:rPr lang="en-US" sz="1800" dirty="0" smtClean="0">
                <a:solidFill>
                  <a:srgbClr val="000000"/>
                </a:solidFill>
              </a:rPr>
              <a:t>transfer such models </a:t>
            </a:r>
            <a:r>
              <a:rPr lang="en-US" sz="1800" dirty="0">
                <a:solidFill>
                  <a:srgbClr val="000000"/>
                </a:solidFill>
              </a:rPr>
              <a:t>to individuals with adaptation. Brain-computer interface (BCI) is another </a:t>
            </a:r>
            <a:r>
              <a:rPr lang="en-US" sz="1800" dirty="0" smtClean="0">
                <a:solidFill>
                  <a:srgbClr val="000000"/>
                </a:solidFill>
              </a:rPr>
              <a:t>example of </a:t>
            </a:r>
            <a:r>
              <a:rPr lang="en-US" sz="1800" dirty="0">
                <a:solidFill>
                  <a:srgbClr val="000000"/>
                </a:solidFill>
              </a:rPr>
              <a:t>successful application of transfer </a:t>
            </a:r>
            <a:r>
              <a:rPr lang="en-US" sz="1800" dirty="0" smtClean="0">
                <a:solidFill>
                  <a:srgbClr val="000000"/>
                </a:solidFill>
              </a:rPr>
              <a:t>learning [</a:t>
            </a:r>
            <a:r>
              <a:rPr lang="en-US" sz="1800" dirty="0" smtClean="0">
                <a:solidFill>
                  <a:srgbClr val="000000"/>
                </a:solidFill>
                <a:hlinkClick r:id="rId2" action="ppaction://hlinksldjump"/>
              </a:rPr>
              <a:t>4</a:t>
            </a:r>
            <a:r>
              <a:rPr lang="en-US" sz="1800" dirty="0" smtClean="0">
                <a:solidFill>
                  <a:srgbClr val="000000"/>
                </a:solidFill>
              </a:rPr>
              <a:t>]</a:t>
            </a:r>
          </a:p>
        </p:txBody>
      </p:sp>
      <p:grpSp>
        <p:nvGrpSpPr>
          <p:cNvPr id="8" name="Группа 7"/>
          <p:cNvGrpSpPr/>
          <p:nvPr/>
        </p:nvGrpSpPr>
        <p:grpSpPr>
          <a:xfrm>
            <a:off x="899592" y="4725144"/>
            <a:ext cx="6909765" cy="1107517"/>
            <a:chOff x="0" y="0"/>
            <a:chExt cx="6840760" cy="1164356"/>
          </a:xfrm>
        </p:grpSpPr>
        <p:sp>
          <p:nvSpPr>
            <p:cNvPr id="10" name="Скругленный прямоугольник 9"/>
            <p:cNvSpPr/>
            <p:nvPr/>
          </p:nvSpPr>
          <p:spPr>
            <a:xfrm>
              <a:off x="0" y="0"/>
              <a:ext cx="6840760" cy="10598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a:r>
                <a:rPr lang="en-US" dirty="0"/>
                <a:t>One common characteristic of these problems is that target domain of interest </a:t>
              </a:r>
              <a:r>
                <a:rPr lang="en-US" dirty="0" smtClean="0"/>
                <a:t>either </a:t>
              </a:r>
              <a:r>
                <a:rPr lang="en-US" dirty="0"/>
                <a:t>has different distribution </a:t>
              </a:r>
              <a:r>
                <a:rPr lang="en-US" dirty="0" smtClean="0"/>
                <a:t>and little or </a:t>
              </a:r>
              <a:r>
                <a:rPr lang="en-US" dirty="0"/>
                <a:t>no labeled data, </a:t>
              </a:r>
              <a:r>
                <a:rPr lang="en-US" dirty="0" smtClean="0"/>
                <a:t>or is </a:t>
              </a:r>
              <a:r>
                <a:rPr lang="en-US" dirty="0"/>
                <a:t>unavailable at training time at all</a:t>
              </a:r>
              <a:r>
                <a:rPr lang="en-US" dirty="0" smtClean="0"/>
                <a:t>.</a:t>
              </a:r>
              <a:endParaRPr lang="en-US" dirty="0"/>
            </a:p>
          </p:txBody>
        </p:sp>
        <p:sp>
          <p:nvSpPr>
            <p:cNvPr id="11" name="Скругленный прямоугольник 4"/>
            <p:cNvSpPr/>
            <p:nvPr/>
          </p:nvSpPr>
          <p:spPr>
            <a:xfrm>
              <a:off x="59756" y="59756"/>
              <a:ext cx="6721248" cy="1104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endParaRPr lang="ru-RU" sz="2400" kern="1200" dirty="0"/>
            </a:p>
          </p:txBody>
        </p:sp>
      </p:grpSp>
    </p:spTree>
    <p:extLst>
      <p:ext uri="{BB962C8B-B14F-4D97-AF65-F5344CB8AC3E}">
        <p14:creationId xmlns:p14="http://schemas.microsoft.com/office/powerpoint/2010/main" val="1978845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Example</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35</a:t>
            </a:fld>
            <a:endParaRPr lang="ru-RU" altLang="ru-RU" dirty="0"/>
          </a:p>
        </p:txBody>
      </p:sp>
      <p:sp>
        <p:nvSpPr>
          <p:cNvPr id="6" name="Прямоугольник 5"/>
          <p:cNvSpPr/>
          <p:nvPr/>
        </p:nvSpPr>
        <p:spPr>
          <a:xfrm>
            <a:off x="467544" y="1497995"/>
            <a:ext cx="2160240" cy="4524315"/>
          </a:xfrm>
          <a:prstGeom prst="rect">
            <a:avLst/>
          </a:prstGeom>
        </p:spPr>
        <p:txBody>
          <a:bodyPr wrap="square">
            <a:spAutoFit/>
          </a:bodyPr>
          <a:lstStyle/>
          <a:p>
            <a:pPr lvl="0"/>
            <a:endParaRPr lang="en-US" dirty="0">
              <a:solidFill>
                <a:srgbClr val="000000"/>
              </a:solidFill>
            </a:endParaRPr>
          </a:p>
          <a:p>
            <a:r>
              <a:rPr lang="en-US" dirty="0"/>
              <a:t>Often domain adaptation is hidden in disguise of unsupervised features learning. It is common practice to apply convolutional filters acquired from some </a:t>
            </a:r>
            <a:r>
              <a:rPr lang="en-US" dirty="0" smtClean="0"/>
              <a:t>image- </a:t>
            </a:r>
            <a:r>
              <a:rPr lang="en-US" dirty="0"/>
              <a:t>or audio </a:t>
            </a:r>
            <a:r>
              <a:rPr lang="en-US" dirty="0" smtClean="0"/>
              <a:t>data set </a:t>
            </a:r>
            <a:r>
              <a:rPr lang="en-US" dirty="0"/>
              <a:t>to another </a:t>
            </a:r>
            <a:r>
              <a:rPr lang="en-US" dirty="0" smtClean="0"/>
              <a:t>data </a:t>
            </a:r>
            <a:r>
              <a:rPr lang="en-US" dirty="0"/>
              <a:t>set</a:t>
            </a:r>
            <a:r>
              <a:rPr lang="en-US" dirty="0" smtClean="0"/>
              <a:t>, </a:t>
            </a:r>
            <a:r>
              <a:rPr lang="en-US" dirty="0"/>
              <a:t>sometimes from different domain.</a:t>
            </a:r>
            <a:endParaRPr lang="ru-RU" dirty="0"/>
          </a:p>
          <a:p>
            <a:pPr lvl="0"/>
            <a:endParaRPr lang="ru-RU" dirty="0">
              <a:solidFill>
                <a:srgbClr val="000000"/>
              </a:solidFill>
            </a:endParaRPr>
          </a:p>
        </p:txBody>
      </p:sp>
      <p:pic>
        <p:nvPicPr>
          <p:cNvPr id="7" name="Рисунок 6"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734177"/>
            <a:ext cx="5269230" cy="38989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2867039" y="5891505"/>
            <a:ext cx="5544616" cy="261610"/>
          </a:xfrm>
          <a:prstGeom prst="rect">
            <a:avLst/>
          </a:prstGeom>
          <a:noFill/>
        </p:spPr>
        <p:txBody>
          <a:bodyPr wrap="square" rtlCol="0">
            <a:spAutoFit/>
          </a:bodyPr>
          <a:lstStyle/>
          <a:p>
            <a:r>
              <a:rPr lang="en-US" sz="1100" dirty="0" smtClean="0"/>
              <a:t>Example of artistic style transfer. From </a:t>
            </a:r>
            <a:r>
              <a:rPr lang="en-US" sz="1100" dirty="0"/>
              <a:t>“A Neural Algorithm of Artistic Style</a:t>
            </a:r>
            <a:r>
              <a:rPr lang="en-US" sz="1100" dirty="0" smtClean="0"/>
              <a:t>”, </a:t>
            </a:r>
            <a:r>
              <a:rPr lang="en-US" sz="1100" dirty="0" smtClean="0">
                <a:hlinkClick r:id="rId3"/>
              </a:rPr>
              <a:t>link</a:t>
            </a:r>
            <a:endParaRPr lang="ru-RU" sz="1100" dirty="0"/>
          </a:p>
        </p:txBody>
      </p:sp>
    </p:spTree>
    <p:extLst>
      <p:ext uri="{BB962C8B-B14F-4D97-AF65-F5344CB8AC3E}">
        <p14:creationId xmlns:p14="http://schemas.microsoft.com/office/powerpoint/2010/main" val="3064738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Setting our goals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36</a:t>
            </a:fld>
            <a:endParaRPr lang="ru-RU" altLang="ru-RU" dirty="0"/>
          </a:p>
        </p:txBody>
      </p:sp>
      <p:sp>
        <p:nvSpPr>
          <p:cNvPr id="9" name="Объект 2"/>
          <p:cNvSpPr txBox="1">
            <a:spLocks/>
          </p:cNvSpPr>
          <p:nvPr/>
        </p:nvSpPr>
        <p:spPr bwMode="auto">
          <a:xfrm>
            <a:off x="609600" y="1871663"/>
            <a:ext cx="8229600" cy="177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Our </a:t>
            </a:r>
            <a:r>
              <a:rPr lang="en-US" sz="1800" dirty="0"/>
              <a:t>goal is formulated as follows: we have data from two channels of similar topology and different distribution. The first channel we consider “reliable” (well-studied behavior, reliable data</a:t>
            </a:r>
            <a:r>
              <a:rPr lang="en-US" sz="1800" dirty="0" smtClean="0"/>
              <a:t>), we use it as </a:t>
            </a:r>
            <a:r>
              <a:rPr lang="en-US" sz="1800" i="1" dirty="0" smtClean="0">
                <a:solidFill>
                  <a:schemeClr val="tx2"/>
                </a:solidFill>
              </a:rPr>
              <a:t>Source</a:t>
            </a:r>
            <a:r>
              <a:rPr lang="en-US" sz="1800" dirty="0" smtClean="0">
                <a:solidFill>
                  <a:schemeClr val="tx2"/>
                </a:solidFill>
              </a:rPr>
              <a:t> </a:t>
            </a:r>
            <a:r>
              <a:rPr lang="en-US" sz="1800" dirty="0" smtClean="0"/>
              <a:t>for transfer learning. The </a:t>
            </a:r>
            <a:r>
              <a:rPr lang="en-US" sz="1800" dirty="0"/>
              <a:t>second – “experimental” (less reliable data</a:t>
            </a:r>
            <a:r>
              <a:rPr lang="en-US" sz="1800" dirty="0" smtClean="0"/>
              <a:t>), we call it </a:t>
            </a:r>
            <a:r>
              <a:rPr lang="en-US" sz="1800" i="1" dirty="0" smtClean="0">
                <a:solidFill>
                  <a:schemeClr val="tx2"/>
                </a:solidFill>
              </a:rPr>
              <a:t>Target</a:t>
            </a:r>
            <a:r>
              <a:rPr lang="en-US" sz="1800" dirty="0" smtClean="0"/>
              <a:t>. </a:t>
            </a:r>
            <a:r>
              <a:rPr lang="en-US" sz="1800" dirty="0"/>
              <a:t>We train logistic regression </a:t>
            </a:r>
            <a:r>
              <a:rPr lang="en-US" sz="1800" dirty="0" smtClean="0"/>
              <a:t>on </a:t>
            </a:r>
            <a:r>
              <a:rPr lang="en-US" sz="1800" i="1" dirty="0" smtClean="0">
                <a:solidFill>
                  <a:schemeClr val="tx2"/>
                </a:solidFill>
              </a:rPr>
              <a:t>Source</a:t>
            </a:r>
            <a:r>
              <a:rPr lang="en-US" sz="1800" dirty="0" smtClean="0">
                <a:solidFill>
                  <a:schemeClr val="tx2"/>
                </a:solidFill>
              </a:rPr>
              <a:t> </a:t>
            </a:r>
            <a:r>
              <a:rPr lang="en-US" sz="1800" dirty="0" smtClean="0"/>
              <a:t>channel and transfer </a:t>
            </a:r>
            <a:r>
              <a:rPr lang="en-US" sz="1800" dirty="0"/>
              <a:t>it </a:t>
            </a:r>
            <a:r>
              <a:rPr lang="en-US" sz="1800" dirty="0" smtClean="0"/>
              <a:t>to </a:t>
            </a:r>
            <a:r>
              <a:rPr lang="en-US" sz="1800" i="1" dirty="0">
                <a:solidFill>
                  <a:schemeClr val="tx2"/>
                </a:solidFill>
              </a:rPr>
              <a:t>Target </a:t>
            </a:r>
            <a:r>
              <a:rPr lang="en-US" sz="1800" dirty="0" smtClean="0"/>
              <a:t>channel</a:t>
            </a:r>
            <a:r>
              <a:rPr lang="en-US" sz="1800" dirty="0"/>
              <a:t>. </a:t>
            </a:r>
            <a:r>
              <a:rPr lang="en-US" sz="1800" dirty="0" smtClean="0"/>
              <a:t>In addition, </a:t>
            </a:r>
            <a:r>
              <a:rPr lang="en-US" sz="1800" dirty="0"/>
              <a:t>we </a:t>
            </a:r>
            <a:r>
              <a:rPr lang="en-US" sz="1800" dirty="0" smtClean="0"/>
              <a:t>may require </a:t>
            </a:r>
            <a:r>
              <a:rPr lang="en-US" sz="1800" dirty="0"/>
              <a:t>our classifier to satisfy some </a:t>
            </a:r>
            <a:r>
              <a:rPr lang="en-US" sz="1800" dirty="0" smtClean="0"/>
              <a:t>other criteria</a:t>
            </a:r>
            <a:r>
              <a:rPr lang="en-US" sz="1800" dirty="0"/>
              <a:t>, like KS and CvM tests</a:t>
            </a:r>
            <a:r>
              <a:rPr lang="en-US" sz="1800" dirty="0" smtClean="0"/>
              <a:t>.</a:t>
            </a:r>
          </a:p>
          <a:p>
            <a:pPr marL="0" indent="0">
              <a:buNone/>
            </a:pPr>
            <a:endParaRPr lang="en-US" sz="1800" dirty="0"/>
          </a:p>
          <a:p>
            <a:pPr marL="0" indent="0">
              <a:buNone/>
            </a:pPr>
            <a:endParaRPr lang="ru-RU" sz="1800" dirty="0"/>
          </a:p>
        </p:txBody>
      </p:sp>
      <p:pic>
        <p:nvPicPr>
          <p:cNvPr id="6" name="Picture 4" descr="C:\Users\torch\AppData\Local\Microsoft\Windows\Temporary Internet Files\Content.IE5\JO1NG4MT\pointing-finger-0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08174" y="4167947"/>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Прямоугольник 4"/>
              <p:cNvSpPr/>
              <p:nvPr/>
            </p:nvSpPr>
            <p:spPr>
              <a:xfrm>
                <a:off x="1331640" y="4077073"/>
                <a:ext cx="7416824" cy="2031325"/>
              </a:xfrm>
              <a:prstGeom prst="rect">
                <a:avLst/>
              </a:prstGeom>
            </p:spPr>
            <p:txBody>
              <a:bodyPr wrap="square">
                <a:spAutoFit/>
              </a:bodyPr>
              <a:lstStyle/>
              <a:p>
                <a:pPr marL="0" indent="0">
                  <a:buNone/>
                </a:pPr>
                <a:r>
                  <a:rPr lang="en-US" i="1" dirty="0">
                    <a:solidFill>
                      <a:schemeClr val="tx2"/>
                    </a:solidFill>
                  </a:rPr>
                  <a:t>Only </a:t>
                </a:r>
                <a:r>
                  <a:rPr lang="en-US" i="1" dirty="0" smtClean="0">
                    <a:solidFill>
                      <a:schemeClr val="tx2"/>
                    </a:solidFill>
                  </a:rPr>
                  <a:t>physicists can </a:t>
                </a:r>
                <a:r>
                  <a:rPr lang="en-US" i="1" dirty="0">
                    <a:solidFill>
                      <a:schemeClr val="tx2"/>
                    </a:solidFill>
                  </a:rPr>
                  <a:t>decide </a:t>
                </a:r>
                <a:r>
                  <a:rPr lang="en-US" dirty="0" smtClean="0"/>
                  <a:t>which </a:t>
                </a:r>
                <a:r>
                  <a:rPr lang="en-US" dirty="0"/>
                  <a:t>of the two channels – </a:t>
                </a:r>
                <a14:m>
                  <m:oMath xmlns:m="http://schemas.openxmlformats.org/officeDocument/2006/math">
                    <m:r>
                      <a:rPr lang="en-US" i="1" dirty="0">
                        <a:latin typeface="Cambria Math"/>
                      </a:rPr>
                      <m:t>𝜏</m:t>
                    </m:r>
                  </m:oMath>
                </a14:m>
                <a:r>
                  <a:rPr lang="en-US" i="1" dirty="0"/>
                  <a:t> </a:t>
                </a:r>
                <a:r>
                  <a:rPr lang="en-US" dirty="0"/>
                  <a:t>and</a:t>
                </a:r>
                <a:r>
                  <a:rPr lang="en-US" i="1" dirty="0"/>
                  <a:t> </a:t>
                </a:r>
                <a14:m>
                  <m:oMath xmlns:m="http://schemas.openxmlformats.org/officeDocument/2006/math">
                    <m:r>
                      <a:rPr lang="en-US" i="1" dirty="0">
                        <a:latin typeface="Cambria Math"/>
                      </a:rPr>
                      <m:t>𝐷𝑠</m:t>
                    </m:r>
                  </m:oMath>
                </a14:m>
                <a:r>
                  <a:rPr lang="en-US" dirty="0"/>
                  <a:t> – is the </a:t>
                </a:r>
                <a:r>
                  <a:rPr lang="en-US" i="1" dirty="0" smtClean="0"/>
                  <a:t>Source</a:t>
                </a:r>
                <a:r>
                  <a:rPr lang="en-US" dirty="0"/>
                  <a:t>, and which is the </a:t>
                </a:r>
                <a:r>
                  <a:rPr lang="en-US" i="1" dirty="0" smtClean="0"/>
                  <a:t>Target</a:t>
                </a:r>
                <a:r>
                  <a:rPr lang="en-US" dirty="0" smtClean="0"/>
                  <a:t>. </a:t>
                </a:r>
                <a:r>
                  <a:rPr lang="en-US" dirty="0"/>
                  <a:t>In this section we </a:t>
                </a:r>
                <a:r>
                  <a:rPr lang="en-US" dirty="0" smtClean="0"/>
                  <a:t>depart from original competition defaults and assume</a:t>
                </a:r>
                <a:r>
                  <a:rPr lang="en-US" dirty="0"/>
                  <a:t> the reverse </a:t>
                </a:r>
                <a:r>
                  <a:rPr lang="en-US" dirty="0" smtClean="0"/>
                  <a:t>order: </a:t>
                </a:r>
                <a14:m>
                  <m:oMath xmlns:m="http://schemas.openxmlformats.org/officeDocument/2006/math">
                    <m:r>
                      <a:rPr lang="en-US" i="1" dirty="0" smtClean="0">
                        <a:solidFill>
                          <a:schemeClr val="tx2"/>
                        </a:solidFill>
                        <a:latin typeface="Cambria Math"/>
                      </a:rPr>
                      <m:t>𝐷𝑠</m:t>
                    </m:r>
                  </m:oMath>
                </a14:m>
                <a:r>
                  <a:rPr lang="en-US" dirty="0">
                    <a:solidFill>
                      <a:schemeClr val="tx2"/>
                    </a:solidFill>
                  </a:rPr>
                  <a:t> </a:t>
                </a:r>
                <a:r>
                  <a:rPr lang="en-US" dirty="0"/>
                  <a:t>is</a:t>
                </a:r>
                <a:r>
                  <a:rPr lang="en-US" dirty="0">
                    <a:solidFill>
                      <a:schemeClr val="tx2"/>
                    </a:solidFill>
                  </a:rPr>
                  <a:t> the </a:t>
                </a:r>
                <a:r>
                  <a:rPr lang="en-US" i="1" dirty="0" smtClean="0">
                    <a:solidFill>
                      <a:schemeClr val="tx2"/>
                    </a:solidFill>
                  </a:rPr>
                  <a:t>Source</a:t>
                </a:r>
                <a:r>
                  <a:rPr lang="en-US" dirty="0" smtClean="0"/>
                  <a:t> (as more reliable data) and </a:t>
                </a:r>
                <a14:m>
                  <m:oMath xmlns:m="http://schemas.openxmlformats.org/officeDocument/2006/math">
                    <m:r>
                      <a:rPr lang="en-US" i="1" dirty="0" smtClean="0">
                        <a:solidFill>
                          <a:schemeClr val="tx2"/>
                        </a:solidFill>
                        <a:latin typeface="Cambria Math"/>
                      </a:rPr>
                      <m:t>𝜏</m:t>
                    </m:r>
                  </m:oMath>
                </a14:m>
                <a:r>
                  <a:rPr lang="en-US" dirty="0">
                    <a:solidFill>
                      <a:schemeClr val="tx2"/>
                    </a:solidFill>
                  </a:rPr>
                  <a:t> is the </a:t>
                </a:r>
                <a:r>
                  <a:rPr lang="en-US" i="1" dirty="0" smtClean="0">
                    <a:solidFill>
                      <a:schemeClr val="tx2"/>
                    </a:solidFill>
                  </a:rPr>
                  <a:t>Target</a:t>
                </a:r>
                <a:r>
                  <a:rPr lang="en-US" i="1" dirty="0" smtClean="0"/>
                  <a:t>. </a:t>
                </a:r>
                <a:r>
                  <a:rPr lang="en-US" dirty="0" smtClean="0"/>
                  <a:t>It looks more natural to us, but we can be wrong in this assumption</a:t>
                </a:r>
                <a:r>
                  <a:rPr lang="en-US" i="1" dirty="0" smtClean="0"/>
                  <a:t>.</a:t>
                </a:r>
                <a:r>
                  <a:rPr lang="en-US" dirty="0" smtClean="0"/>
                  <a:t> “Implementation” section follows the original order </a:t>
                </a:r>
                <a:r>
                  <a:rPr lang="en-US" dirty="0"/>
                  <a:t>set by the </a:t>
                </a:r>
                <a:r>
                  <a:rPr lang="en-US" dirty="0" smtClean="0"/>
                  <a:t>competition </a:t>
                </a:r>
                <a:r>
                  <a:rPr lang="en-US" dirty="0" smtClean="0"/>
                  <a:t>design, </a:t>
                </a:r>
                <a:r>
                  <a:rPr lang="en-US" dirty="0"/>
                  <a:t>just like </a:t>
                </a:r>
                <a:r>
                  <a:rPr lang="en-US" dirty="0" smtClean="0"/>
                  <a:t>our real </a:t>
                </a:r>
                <a:r>
                  <a:rPr lang="en-US" dirty="0"/>
                  <a:t>solution</a:t>
                </a:r>
                <a:r>
                  <a:rPr lang="en-US" dirty="0" smtClean="0"/>
                  <a:t>.</a:t>
                </a:r>
                <a:endParaRPr lang="ru-RU" dirty="0"/>
              </a:p>
            </p:txBody>
          </p:sp>
        </mc:Choice>
        <mc:Fallback>
          <p:sp>
            <p:nvSpPr>
              <p:cNvPr id="5" name="Прямоугольник 4"/>
              <p:cNvSpPr>
                <a:spLocks noRot="1" noChangeAspect="1" noMove="1" noResize="1" noEditPoints="1" noAdjustHandles="1" noChangeArrowheads="1" noChangeShapeType="1" noTextEdit="1"/>
              </p:cNvSpPr>
              <p:nvPr/>
            </p:nvSpPr>
            <p:spPr>
              <a:xfrm>
                <a:off x="1331640" y="4077073"/>
                <a:ext cx="7416824" cy="2031325"/>
              </a:xfrm>
              <a:prstGeom prst="rect">
                <a:avLst/>
              </a:prstGeom>
              <a:blipFill rotWithShape="1">
                <a:blip r:embed="rId3"/>
                <a:stretch>
                  <a:fillRect l="-657" t="-1502" r="-1150" b="-3904"/>
                </a:stretch>
              </a:blipFill>
            </p:spPr>
            <p:txBody>
              <a:bodyPr/>
              <a:lstStyle/>
              <a:p>
                <a:r>
                  <a:rPr lang="ru-RU">
                    <a:noFill/>
                  </a:rPr>
                  <a:t> </a:t>
                </a:r>
              </a:p>
            </p:txBody>
          </p:sp>
        </mc:Fallback>
      </mc:AlternateContent>
    </p:spTree>
    <p:extLst>
      <p:ext uri="{BB962C8B-B14F-4D97-AF65-F5344CB8AC3E}">
        <p14:creationId xmlns:p14="http://schemas.microsoft.com/office/powerpoint/2010/main" val="22024837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Formal definitions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37</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Let us introduce the notation of transfer learning between channels with focus on our problem of discriminating signal and background events.</a:t>
                </a:r>
                <a:endParaRPr lang="ru-RU" sz="1800" dirty="0"/>
              </a:p>
              <a:p>
                <a:pPr marL="0" indent="0">
                  <a:buNone/>
                </a:pPr>
                <a:r>
                  <a:rPr lang="en-US" sz="1800" dirty="0"/>
                  <a:t> </a:t>
                </a:r>
                <a:endParaRPr lang="ru-RU" sz="1800" dirty="0"/>
              </a:p>
              <a:p>
                <a:r>
                  <a:rPr lang="en-US" sz="1800" dirty="0" smtClean="0"/>
                  <a:t>let </a:t>
                </a:r>
                <a14:m>
                  <m:oMath xmlns:m="http://schemas.openxmlformats.org/officeDocument/2006/math">
                    <m:r>
                      <a:rPr lang="en-US" sz="1800" b="0" i="1" smtClean="0">
                        <a:latin typeface="Cambria Math"/>
                        <a:ea typeface="Cambria Math"/>
                      </a:rPr>
                      <m:t>𝑋</m:t>
                    </m:r>
                    <m:r>
                      <a:rPr lang="en-US" sz="1800" i="1" smtClean="0">
                        <a:latin typeface="Cambria Math"/>
                        <a:ea typeface="Cambria Math"/>
                      </a:rPr>
                      <m:t>∈</m:t>
                    </m:r>
                  </m:oMath>
                </a14:m>
                <a:r>
                  <a:rPr lang="en-US" sz="1800" dirty="0" smtClean="0"/>
                  <a:t> </a:t>
                </a:r>
                <a:r>
                  <a:rPr lang="en-US" sz="1800" dirty="0" smtClean="0">
                    <a:latin typeface="Monotype Corsiva" panose="03010101010201010101" pitchFamily="66" charset="0"/>
                  </a:rPr>
                  <a:t>X</a:t>
                </a:r>
                <a:r>
                  <a:rPr lang="en-US" sz="1800" dirty="0" smtClean="0"/>
                  <a:t> be </a:t>
                </a:r>
                <a:r>
                  <a:rPr lang="en-US" sz="1800" dirty="0"/>
                  <a:t>a data sample, and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𝑦</m:t>
                    </m:r>
                    <m:r>
                      <a:rPr lang="en-US" sz="1800" i="1" dirty="0" smtClean="0">
                        <a:latin typeface="Cambria Math"/>
                      </a:rPr>
                      <m:t>) </m:t>
                    </m:r>
                  </m:oMath>
                </a14:m>
                <a:r>
                  <a:rPr lang="en-US" sz="1800" dirty="0"/>
                  <a:t>an event, where </a:t>
                </a:r>
                <a:r>
                  <a:rPr lang="en-US" sz="1800" dirty="0">
                    <a:latin typeface="Monotype Corsiva" panose="03010101010201010101" pitchFamily="66" charset="0"/>
                  </a:rPr>
                  <a:t>X </a:t>
                </a:r>
                <a:r>
                  <a:rPr lang="en-US" sz="1800" dirty="0" smtClean="0">
                    <a:latin typeface="Monotype Corsiva" panose="03010101010201010101" pitchFamily="66" charset="0"/>
                  </a:rPr>
                  <a:t> </a:t>
                </a:r>
                <a:r>
                  <a:rPr lang="en-US" sz="1800" dirty="0" smtClean="0"/>
                  <a:t>represents </a:t>
                </a:r>
                <a:r>
                  <a:rPr lang="en-US" sz="1800" dirty="0"/>
                  <a:t>feature space and </a:t>
                </a:r>
                <a14:m>
                  <m:oMath xmlns:m="http://schemas.openxmlformats.org/officeDocument/2006/math">
                    <m:r>
                      <a:rPr lang="en-US" sz="1800" i="1" dirty="0" smtClean="0">
                        <a:latin typeface="Cambria Math"/>
                      </a:rPr>
                      <m:t>𝑦</m:t>
                    </m:r>
                  </m:oMath>
                </a14:m>
                <a:r>
                  <a:rPr lang="en-US" sz="1800" dirty="0"/>
                  <a:t> represents category of event </a:t>
                </a:r>
                <a14:m>
                  <m:oMath xmlns:m="http://schemas.openxmlformats.org/officeDocument/2006/math">
                    <m:r>
                      <a:rPr lang="en-US" sz="1800" i="1" dirty="0" smtClean="0">
                        <a:latin typeface="Cambria Math"/>
                      </a:rPr>
                      <m:t>{0, 1}</m:t>
                    </m:r>
                  </m:oMath>
                </a14:m>
                <a:r>
                  <a:rPr lang="en-US" sz="1800" dirty="0" smtClean="0"/>
                  <a:t> </a:t>
                </a:r>
                <a:r>
                  <a:rPr lang="en-US" sz="1800" dirty="0"/>
                  <a:t>(background vs. signal</a:t>
                </a:r>
                <a:r>
                  <a:rPr lang="en-US" sz="1800" dirty="0" smtClean="0"/>
                  <a:t>)</a:t>
                </a:r>
              </a:p>
              <a:p>
                <a:r>
                  <a:rPr lang="en-US" sz="1800" dirty="0" smtClean="0"/>
                  <a:t>let </a:t>
                </a:r>
                <a14:m>
                  <m:oMath xmlns:m="http://schemas.openxmlformats.org/officeDocument/2006/math">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m:t>
                    </m:r>
                  </m:oMath>
                </a14:m>
                <a:r>
                  <a:rPr lang="en-US" sz="1800" dirty="0"/>
                  <a:t> be the marginal probability distribution of </a:t>
                </a:r>
                <a14:m>
                  <m:oMath xmlns:m="http://schemas.openxmlformats.org/officeDocument/2006/math">
                    <m:r>
                      <a:rPr lang="en-US" sz="1800" i="1" dirty="0" smtClean="0">
                        <a:latin typeface="Cambria Math"/>
                      </a:rPr>
                      <m:t>𝑋</m:t>
                    </m:r>
                  </m:oMath>
                </a14:m>
                <a:endParaRPr lang="ru-RU" sz="1800" dirty="0"/>
              </a:p>
              <a:p>
                <a:r>
                  <a:rPr lang="en-US" sz="1800" dirty="0" smtClean="0"/>
                  <a:t>following </a:t>
                </a:r>
                <a:r>
                  <a:rPr lang="en-US" sz="1800" dirty="0"/>
                  <a:t>[</a:t>
                </a:r>
                <a:r>
                  <a:rPr lang="en-US" sz="1800" dirty="0">
                    <a:hlinkClick r:id="rId2" action="ppaction://hlinksldjump"/>
                  </a:rPr>
                  <a:t>5</a:t>
                </a:r>
                <a:r>
                  <a:rPr lang="en-US" sz="1800" dirty="0"/>
                  <a:t>] we </a:t>
                </a:r>
                <a:r>
                  <a:rPr lang="en-US" sz="1800" dirty="0" smtClean="0"/>
                  <a:t>call </a:t>
                </a:r>
                <a:r>
                  <a:rPr lang="en-US" sz="1800" dirty="0" smtClean="0">
                    <a:latin typeface="Monotype Corsiva" panose="03010101010201010101" pitchFamily="66" charset="0"/>
                  </a:rPr>
                  <a:t>D</a:t>
                </a:r>
                <a:r>
                  <a:rPr lang="en-US" sz="1800" dirty="0" smtClean="0"/>
                  <a:t>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 </m:t>
                    </m:r>
                  </m:oMath>
                </a14:m>
                <a:r>
                  <a:rPr lang="en-US" sz="1800" dirty="0"/>
                  <a:t>a </a:t>
                </a:r>
                <a:r>
                  <a:rPr lang="en-US" sz="1800" dirty="0">
                    <a:solidFill>
                      <a:schemeClr val="tx2"/>
                    </a:solidFill>
                  </a:rPr>
                  <a:t>domain</a:t>
                </a:r>
                <a:r>
                  <a:rPr lang="en-US" sz="1800" dirty="0"/>
                  <a:t>, which in our case is a channel from which we received data sample.</a:t>
                </a:r>
                <a:endParaRPr lang="ru-RU" sz="1800" dirty="0"/>
              </a:p>
              <a:p>
                <a:r>
                  <a:rPr lang="en-US" sz="1800" dirty="0" smtClean="0"/>
                  <a:t>we have </a:t>
                </a:r>
                <a:r>
                  <a:rPr lang="en-US" sz="1800" dirty="0"/>
                  <a:t>data for </a:t>
                </a:r>
                <a:r>
                  <a:rPr lang="en-US" sz="1800" dirty="0" smtClean="0"/>
                  <a:t>source domain </a:t>
                </a:r>
                <a14:m>
                  <m:oMath xmlns:m="http://schemas.openxmlformats.org/officeDocument/2006/math">
                    <m:r>
                      <m:rPr>
                        <m:nor/>
                      </m:rPr>
                      <a:rPr lang="en-US" sz="1800" dirty="0">
                        <a:latin typeface="Monotype Corsiva" panose="03010101010201010101" pitchFamily="66" charset="0"/>
                      </a:rPr>
                      <m:t>D</m:t>
                    </m:r>
                    <m:r>
                      <a:rPr lang="en-US" sz="1800" i="1" baseline="-25000" dirty="0" smtClean="0">
                        <a:latin typeface="Cambria Math"/>
                      </a:rPr>
                      <m:t>𝐷𝑠</m:t>
                    </m:r>
                  </m:oMath>
                </a14:m>
                <a:r>
                  <a:rPr lang="en-US" sz="1800" dirty="0" smtClean="0"/>
                  <a:t> </a:t>
                </a:r>
                <a:r>
                  <a:rPr lang="en-US" sz="1800" dirty="0"/>
                  <a:t>and for </a:t>
                </a:r>
                <a:r>
                  <a:rPr lang="en-US" sz="1800" dirty="0" smtClean="0"/>
                  <a:t>target domain </a:t>
                </a:r>
                <a14:m>
                  <m:oMath xmlns:m="http://schemas.openxmlformats.org/officeDocument/2006/math">
                    <m:sSub>
                      <m:sSubPr>
                        <m:ctrlPr>
                          <a:rPr lang="en-US" sz="1800" i="1" dirty="0" smtClean="0">
                            <a:latin typeface="Cambria Math"/>
                          </a:rPr>
                        </m:ctrlPr>
                      </m:sSubPr>
                      <m:e>
                        <m:r>
                          <m:rPr>
                            <m:nor/>
                          </m:rPr>
                          <a:rPr lang="en-US" sz="1800" dirty="0">
                            <a:latin typeface="Monotype Corsiva" panose="03010101010201010101" pitchFamily="66" charset="0"/>
                          </a:rPr>
                          <m:t>D</m:t>
                        </m:r>
                      </m:e>
                      <m:sub>
                        <m:r>
                          <a:rPr lang="en-US" sz="1800" i="1" dirty="0" smtClean="0">
                            <a:latin typeface="Cambria Math"/>
                            <a:ea typeface="Cambria Math"/>
                          </a:rPr>
                          <m:t>𝜏</m:t>
                        </m:r>
                      </m:sub>
                    </m:sSub>
                  </m:oMath>
                </a14:m>
                <a:endParaRPr lang="en-US" sz="1800" dirty="0" smtClean="0">
                  <a:latin typeface="Monotype Corsiva" panose="03010101010201010101" pitchFamily="66" charset="0"/>
                </a:endParaRPr>
              </a:p>
              <a:p>
                <a:r>
                  <a:rPr lang="en-US" sz="1800" dirty="0"/>
                  <a:t>let </a:t>
                </a:r>
                <a14:m>
                  <m:oMath xmlns:m="http://schemas.openxmlformats.org/officeDocument/2006/math">
                    <m:r>
                      <a:rPr lang="en-US" sz="1800" i="1" dirty="0" smtClean="0">
                        <a:latin typeface="Cambria Math"/>
                      </a:rPr>
                      <m:t>𝑓</m:t>
                    </m:r>
                    <m:r>
                      <a:rPr lang="en-US" sz="1800" i="1" dirty="0" smtClean="0">
                        <a:latin typeface="Cambria Math"/>
                      </a:rPr>
                      <m:t>:</m:t>
                    </m:r>
                  </m:oMath>
                </a14:m>
                <a:r>
                  <a:rPr lang="en-US" sz="1800" dirty="0" smtClean="0">
                    <a:latin typeface="Monotype Corsiva" panose="03010101010201010101" pitchFamily="66" charset="0"/>
                  </a:rPr>
                  <a:t> X </a:t>
                </a:r>
                <a14:m>
                  <m:oMath xmlns:m="http://schemas.openxmlformats.org/officeDocument/2006/math">
                    <m:r>
                      <a:rPr lang="en-US" sz="1800" i="1" dirty="0">
                        <a:latin typeface="Cambria Math"/>
                        <a:ea typeface="Cambria Math"/>
                      </a:rPr>
                      <m:t>→</m:t>
                    </m:r>
                  </m:oMath>
                </a14:m>
                <a:r>
                  <a:rPr lang="en-US" sz="1800" dirty="0" smtClean="0">
                    <a:latin typeface="Monotype Corsiva" panose="03010101010201010101" pitchFamily="66" charset="0"/>
                  </a:rPr>
                  <a:t>Y  </a:t>
                </a:r>
                <a:r>
                  <a:rPr lang="en-US" sz="1800" dirty="0" smtClean="0"/>
                  <a:t>be </a:t>
                </a:r>
                <a:r>
                  <a:rPr lang="en-US" sz="1800" dirty="0"/>
                  <a:t>the predictive target function. A task is defined as a predictive function and its output </a:t>
                </a:r>
                <a:r>
                  <a:rPr lang="en-US" sz="1800" dirty="0" smtClean="0"/>
                  <a:t>space </a:t>
                </a:r>
                <a:r>
                  <a:rPr lang="en-US" sz="1800" dirty="0" smtClean="0">
                    <a:latin typeface="Monotype Corsiva" panose="03010101010201010101" pitchFamily="66" charset="0"/>
                  </a:rPr>
                  <a:t>T</a:t>
                </a:r>
                <a:r>
                  <a:rPr lang="en-US" sz="1800" dirty="0" smtClean="0"/>
                  <a:t> </a:t>
                </a:r>
                <a14:m>
                  <m:oMath xmlns:m="http://schemas.openxmlformats.org/officeDocument/2006/math">
                    <m:r>
                      <a:rPr lang="en-US" sz="1800" b="0" i="1" dirty="0" smtClean="0">
                        <a:latin typeface="Cambria Math"/>
                      </a:rPr>
                      <m:t>={</m:t>
                    </m:r>
                  </m:oMath>
                </a14:m>
                <a:r>
                  <a:rPr lang="en-US" sz="1800" dirty="0" smtClean="0">
                    <a:latin typeface="Monotype Corsiva" panose="03010101010201010101" pitchFamily="66" charset="0"/>
                  </a:rPr>
                  <a:t>Y,</a:t>
                </a:r>
                <a14:m>
                  <m:oMath xmlns:m="http://schemas.openxmlformats.org/officeDocument/2006/math">
                    <m:r>
                      <a:rPr lang="en-US" sz="1800" b="0" i="0" dirty="0" smtClean="0">
                        <a:latin typeface="Cambria Math"/>
                      </a:rPr>
                      <m:t>   </m:t>
                    </m:r>
                    <m:r>
                      <a:rPr lang="en-US" sz="1800" i="1" dirty="0">
                        <a:latin typeface="Cambria Math"/>
                      </a:rPr>
                      <m:t>𝑓</m:t>
                    </m:r>
                    <m:r>
                      <a:rPr lang="en-US" sz="1800" i="1" dirty="0" smtClean="0">
                        <a:latin typeface="Cambria Math"/>
                      </a:rPr>
                      <m:t>}</m:t>
                    </m:r>
                  </m:oMath>
                </a14:m>
                <a:endParaRPr lang="ru-RU" sz="1800" dirty="0">
                  <a:latin typeface="Monotype Corsiva" panose="03010101010201010101" pitchFamily="66" charset="0"/>
                </a:endParaRPr>
              </a:p>
              <a:p>
                <a:pPr marL="0" indent="0">
                  <a:buNone/>
                </a:pPr>
                <a:endParaRPr lang="ru-RU" sz="1800" dirty="0"/>
              </a:p>
              <a:p>
                <a:pPr marL="0" indent="0">
                  <a:buNone/>
                </a:pPr>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8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3539499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Transductive Transfer Learning</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38</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As stated in [</a:t>
                </a:r>
                <a:r>
                  <a:rPr lang="en-US" sz="1800" dirty="0">
                    <a:hlinkClick r:id="rId2" action="ppaction://hlinksldjump"/>
                  </a:rPr>
                  <a:t>5</a:t>
                </a:r>
                <a:r>
                  <a:rPr lang="en-US" sz="1800" dirty="0"/>
                  <a:t>], “transfer learning aims to help improve the learning of the target predictive function </a:t>
                </a:r>
                <a14:m>
                  <m:oMath xmlns:m="http://schemas.openxmlformats.org/officeDocument/2006/math">
                    <m:r>
                      <a:rPr lang="en-US" sz="1800" i="1" dirty="0" smtClean="0">
                        <a:latin typeface="Cambria Math"/>
                      </a:rPr>
                      <m:t>𝑓</m:t>
                    </m:r>
                  </m:oMath>
                </a14:m>
                <a:r>
                  <a:rPr lang="en-US" sz="1800" i="1" baseline="-25000" dirty="0" smtClean="0"/>
                  <a:t>T</a:t>
                </a:r>
                <a:r>
                  <a:rPr lang="en-US" sz="1800" dirty="0" smtClean="0"/>
                  <a:t> in </a:t>
                </a:r>
                <a:r>
                  <a:rPr lang="en-US" sz="1800" dirty="0" smtClean="0">
                    <a:latin typeface="Monotype Corsiva" panose="03010101010201010101" pitchFamily="66" charset="0"/>
                  </a:rPr>
                  <a:t>D</a:t>
                </a:r>
                <a:r>
                  <a:rPr lang="en-US" sz="1800" i="1" baseline="-25000" dirty="0" smtClean="0"/>
                  <a:t>T </a:t>
                </a:r>
                <a:r>
                  <a:rPr lang="en-US" sz="1800" dirty="0" smtClean="0"/>
                  <a:t>using </a:t>
                </a:r>
                <a:r>
                  <a:rPr lang="en-US" sz="1800" dirty="0"/>
                  <a:t>the knowledge </a:t>
                </a:r>
                <a:r>
                  <a:rPr lang="en-US" sz="1800" dirty="0" smtClean="0"/>
                  <a:t>in </a:t>
                </a:r>
                <a:r>
                  <a:rPr lang="en-US" sz="1800" dirty="0" smtClean="0">
                    <a:latin typeface="Monotype Corsiva" panose="03010101010201010101" pitchFamily="66" charset="0"/>
                  </a:rPr>
                  <a:t>D</a:t>
                </a:r>
                <a:r>
                  <a:rPr lang="en-US" sz="1800" i="1" baseline="-25000" dirty="0" smtClean="0"/>
                  <a:t>S</a:t>
                </a:r>
                <a:r>
                  <a:rPr lang="en-US" sz="1800" dirty="0" smtClean="0"/>
                  <a:t> and </a:t>
                </a:r>
                <a:r>
                  <a:rPr lang="en-US" sz="1800" dirty="0" smtClean="0">
                    <a:latin typeface="Monotype Corsiva" panose="03010101010201010101" pitchFamily="66" charset="0"/>
                  </a:rPr>
                  <a:t>T</a:t>
                </a:r>
                <a:r>
                  <a:rPr lang="en-US" sz="1800" i="1" baseline="-25000" dirty="0" smtClean="0"/>
                  <a:t>S</a:t>
                </a:r>
                <a:r>
                  <a:rPr lang="en-US" sz="1800" dirty="0" smtClean="0"/>
                  <a:t> </a:t>
                </a:r>
                <a:r>
                  <a:rPr lang="en-US" sz="1800" dirty="0"/>
                  <a:t>where, in general, </a:t>
                </a:r>
                <a:r>
                  <a:rPr lang="en-US" sz="1800" dirty="0">
                    <a:latin typeface="Monotype Corsiva" panose="03010101010201010101" pitchFamily="66" charset="0"/>
                  </a:rPr>
                  <a:t>D</a:t>
                </a:r>
                <a:r>
                  <a:rPr lang="en-US" sz="1800" i="1" baseline="-25000" dirty="0"/>
                  <a:t>S</a:t>
                </a:r>
                <a14:m>
                  <m:oMath xmlns:m="http://schemas.openxmlformats.org/officeDocument/2006/math">
                    <m:r>
                      <a:rPr lang="en-US" sz="1800" i="1" smtClean="0">
                        <a:latin typeface="Cambria Math"/>
                        <a:ea typeface="Cambria Math"/>
                      </a:rPr>
                      <m:t>≠</m:t>
                    </m:r>
                  </m:oMath>
                </a14:m>
                <a:r>
                  <a:rPr lang="en-US" sz="1800" dirty="0" smtClean="0">
                    <a:latin typeface="Monotype Corsiva" panose="03010101010201010101" pitchFamily="66" charset="0"/>
                  </a:rPr>
                  <a:t>D</a:t>
                </a:r>
                <a:r>
                  <a:rPr lang="en-US" sz="1800" i="1" baseline="-25000" dirty="0" smtClean="0"/>
                  <a:t>T  </a:t>
                </a:r>
                <a:r>
                  <a:rPr lang="en-US" sz="1800" dirty="0" smtClean="0"/>
                  <a:t>and </a:t>
                </a:r>
                <a:r>
                  <a:rPr lang="en-US" sz="1800" dirty="0">
                    <a:latin typeface="Monotype Corsiva" panose="03010101010201010101" pitchFamily="66" charset="0"/>
                  </a:rPr>
                  <a:t>T</a:t>
                </a:r>
                <a:r>
                  <a:rPr lang="en-US" sz="1800" i="1" baseline="-25000" dirty="0"/>
                  <a:t>S</a:t>
                </a:r>
                <a14:m>
                  <m:oMath xmlns:m="http://schemas.openxmlformats.org/officeDocument/2006/math">
                    <m:r>
                      <a:rPr lang="en-US" sz="1800" i="1">
                        <a:latin typeface="Cambria Math"/>
                        <a:ea typeface="Cambria Math"/>
                      </a:rPr>
                      <m:t>≠</m:t>
                    </m:r>
                  </m:oMath>
                </a14:m>
                <a:r>
                  <a:rPr lang="en-US" sz="1800" dirty="0" smtClean="0">
                    <a:latin typeface="Monotype Corsiva" panose="03010101010201010101" pitchFamily="66" charset="0"/>
                  </a:rPr>
                  <a:t>T</a:t>
                </a:r>
                <a:r>
                  <a:rPr lang="en-US" sz="1800" i="1" baseline="-25000" dirty="0" smtClean="0"/>
                  <a:t>T</a:t>
                </a:r>
                <a:r>
                  <a:rPr lang="en-US" sz="1800" dirty="0" smtClean="0"/>
                  <a:t>”.</a:t>
                </a:r>
              </a:p>
              <a:p>
                <a:pPr marL="0" indent="0">
                  <a:buNone/>
                </a:pPr>
                <a:endParaRPr lang="en-US" sz="1800" dirty="0"/>
              </a:p>
              <a:p>
                <a:pPr marL="0" indent="0">
                  <a:buNone/>
                </a:pPr>
                <a:r>
                  <a:rPr lang="en-US" sz="1800" dirty="0" smtClean="0"/>
                  <a:t>Our </a:t>
                </a:r>
                <a:r>
                  <a:rPr lang="en-US" sz="1800" dirty="0"/>
                  <a:t>problem has two different but related </a:t>
                </a:r>
                <a:r>
                  <a:rPr lang="en-US" sz="1800" dirty="0" smtClean="0"/>
                  <a:t>domains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𝐷𝑠</m:t>
                        </m:r>
                      </m:sub>
                    </m:sSub>
                  </m:oMath>
                </a14:m>
                <a:r>
                  <a:rPr lang="en-US" sz="1800" dirty="0" smtClean="0"/>
                  <a:t> and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 </a:t>
                </a:r>
                <a:r>
                  <a:rPr lang="en-US" sz="1800" dirty="0"/>
                  <a:t>and the tasks </a:t>
                </a:r>
                <a:r>
                  <a:rPr lang="en-US" sz="1800" dirty="0" smtClean="0"/>
                  <a:t>are the </a:t>
                </a:r>
                <a:r>
                  <a:rPr lang="en-US" sz="1800" dirty="0"/>
                  <a:t>same in both domains: discriminating signal from background events,</a:t>
                </a:r>
                <a:r>
                  <a:rPr lang="en-US" sz="1800" dirty="0" smtClean="0"/>
                  <a:t>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T</m:t>
                        </m:r>
                      </m:e>
                      <m:sub>
                        <m:r>
                          <a:rPr lang="en-US" sz="1800" i="1" dirty="0">
                            <a:latin typeface="Cambria Math"/>
                            <a:ea typeface="Cambria Math"/>
                          </a:rPr>
                          <m:t>𝐷𝑠</m:t>
                        </m:r>
                      </m:sub>
                    </m:sSub>
                    <m:r>
                      <a:rPr lang="en-US" sz="1800" b="0" i="1" dirty="0" smtClean="0">
                        <a:latin typeface="Cambria Math"/>
                        <a:ea typeface="Cambria Math"/>
                      </a:rPr>
                      <m:t>=</m:t>
                    </m:r>
                    <m:sSub>
                      <m:sSubPr>
                        <m:ctrlPr>
                          <a:rPr lang="en-US" sz="1800" i="1" dirty="0" smtClean="0">
                            <a:latin typeface="Cambria Math"/>
                          </a:rPr>
                        </m:ctrlPr>
                      </m:sSubPr>
                      <m:e>
                        <m:r>
                          <m:rPr>
                            <m:nor/>
                          </m:rPr>
                          <a:rPr lang="en-US" sz="1800" dirty="0">
                            <a:latin typeface="Monotype Corsiva" panose="03010101010201010101" pitchFamily="66" charset="0"/>
                          </a:rPr>
                          <m:t>T</m:t>
                        </m:r>
                      </m:e>
                      <m:sub>
                        <m:r>
                          <a:rPr lang="en-US" sz="1800" i="1" dirty="0">
                            <a:latin typeface="Cambria Math"/>
                            <a:ea typeface="Cambria Math"/>
                          </a:rPr>
                          <m:t>𝜏</m:t>
                        </m:r>
                      </m:sub>
                    </m:sSub>
                    <m:r>
                      <a:rPr lang="en-US" sz="1800" b="0" i="1" dirty="0" smtClean="0">
                        <a:latin typeface="Cambria Math"/>
                      </a:rPr>
                      <m:t>=</m:t>
                    </m:r>
                    <m:r>
                      <m:rPr>
                        <m:nor/>
                      </m:rPr>
                      <a:rPr lang="en-US" sz="1800" dirty="0">
                        <a:latin typeface="Monotype Corsiva" panose="03010101010201010101" pitchFamily="66" charset="0"/>
                      </a:rPr>
                      <m:t>T</m:t>
                    </m:r>
                  </m:oMath>
                </a14:m>
                <a:r>
                  <a:rPr lang="en-US" sz="1800" dirty="0" smtClean="0"/>
                  <a:t>. </a:t>
                </a:r>
                <a:r>
                  <a:rPr lang="en-US" sz="1800" dirty="0"/>
                  <a:t>Moreover, the source domain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𝐷𝑠</m:t>
                        </m:r>
                      </m:sub>
                    </m:sSub>
                  </m:oMath>
                </a14:m>
                <a:r>
                  <a:rPr lang="en-US" sz="1800" dirty="0" smtClean="0"/>
                  <a:t> </a:t>
                </a:r>
                <a:r>
                  <a:rPr lang="en-US" sz="1800" dirty="0"/>
                  <a:t>has labeled data set, and the target domain has unlabeled </a:t>
                </a:r>
                <a:r>
                  <a:rPr lang="en-US" sz="1800" dirty="0" smtClean="0"/>
                  <a:t>data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 (notice the difference with original competition formulation). </a:t>
                </a:r>
                <a:r>
                  <a:rPr lang="en-US" sz="1800" dirty="0"/>
                  <a:t>This specific setting of the transfer learning problem is called </a:t>
                </a:r>
                <a:r>
                  <a:rPr lang="en-US" sz="1800" i="1" dirty="0"/>
                  <a:t>transductive transfer learning </a:t>
                </a:r>
                <a:r>
                  <a:rPr lang="en-US" sz="1800" dirty="0"/>
                  <a:t>(TTL) [</a:t>
                </a:r>
                <a:r>
                  <a:rPr lang="en-US" sz="1800" u="sng" dirty="0">
                    <a:hlinkClick r:id="rId2" action="ppaction://hlinksldjump"/>
                  </a:rPr>
                  <a:t>4</a:t>
                </a:r>
                <a:r>
                  <a:rPr lang="en-US" sz="1800" dirty="0" smtClean="0"/>
                  <a:t>]</a:t>
                </a:r>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10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7115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Covariate Shift</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We have shown in </a:t>
                </a:r>
                <a:r>
                  <a:rPr lang="en-US" sz="1800" dirty="0" smtClean="0">
                    <a:hlinkClick r:id="rId2" action="ppaction://hlinksldjump"/>
                  </a:rPr>
                  <a:t>“Review </a:t>
                </a:r>
                <a:r>
                  <a:rPr lang="en-US" sz="1800" dirty="0">
                    <a:hlinkClick r:id="rId2" action="ppaction://hlinksldjump"/>
                  </a:rPr>
                  <a:t>of Machine </a:t>
                </a:r>
                <a:r>
                  <a:rPr lang="en-US" sz="1800" dirty="0" smtClean="0">
                    <a:hlinkClick r:id="rId2" action="ppaction://hlinksldjump"/>
                  </a:rPr>
                  <a:t>Learning”</a:t>
                </a:r>
                <a:r>
                  <a:rPr lang="en-US" sz="1800" dirty="0" smtClean="0"/>
                  <a:t> section that </a:t>
                </a:r>
                <a:r>
                  <a:rPr lang="en-US" sz="1800" dirty="0"/>
                  <a:t>the marginal probability distributions of source and target differ: </a:t>
                </a:r>
                <a14:m>
                  <m:oMath xmlns:m="http://schemas.openxmlformats.org/officeDocument/2006/math">
                    <m:r>
                      <a:rPr lang="en-US" sz="1800" i="1" dirty="0" smtClean="0">
                        <a:latin typeface="Cambria Math"/>
                      </a:rPr>
                      <m:t>𝑃</m:t>
                    </m:r>
                    <m:r>
                      <a:rPr lang="en-US" sz="1800" i="1" dirty="0" smtClean="0">
                        <a:latin typeface="Cambria Math"/>
                      </a:rPr>
                      <m:t>(</m:t>
                    </m:r>
                    <m:sSub>
                      <m:sSubPr>
                        <m:ctrlPr>
                          <a:rPr lang="en-US" sz="1800" i="1" dirty="0">
                            <a:latin typeface="Cambria Math"/>
                          </a:rPr>
                        </m:ctrlPr>
                      </m:sSubPr>
                      <m:e>
                        <m:r>
                          <a:rPr lang="en-US" sz="1800" i="1" dirty="0">
                            <a:latin typeface="Cambria Math"/>
                          </a:rPr>
                          <m:t>𝑋</m:t>
                        </m:r>
                      </m:e>
                      <m:sub>
                        <m:r>
                          <a:rPr lang="en-US" sz="1800" b="0" i="1" dirty="0" smtClean="0">
                            <a:latin typeface="Cambria Math"/>
                          </a:rPr>
                          <m:t>𝐷𝑠</m:t>
                        </m:r>
                      </m:sub>
                    </m:sSub>
                    <m:r>
                      <a:rPr lang="en-US" sz="1800" i="1" dirty="0" smtClean="0">
                        <a:latin typeface="Cambria Math"/>
                      </a:rPr>
                      <m:t>)</m:t>
                    </m:r>
                    <m:r>
                      <a:rPr lang="en-US" sz="1800" i="1" dirty="0" smtClean="0">
                        <a:latin typeface="Cambria Math"/>
                        <a:ea typeface="Cambria Math"/>
                      </a:rPr>
                      <m:t>≠</m:t>
                    </m:r>
                    <m:r>
                      <a:rPr lang="en-US" sz="1800" i="1" dirty="0" smtClean="0">
                        <a:latin typeface="Cambria Math"/>
                      </a:rPr>
                      <m:t>𝑃</m:t>
                    </m:r>
                    <m:r>
                      <a:rPr lang="en-US" sz="1800" i="1" dirty="0" smtClean="0">
                        <a:latin typeface="Cambria Math"/>
                      </a:rPr>
                      <m:t>(</m:t>
                    </m:r>
                    <m:sSub>
                      <m:sSubPr>
                        <m:ctrlPr>
                          <a:rPr lang="en-US" sz="1800" i="1" dirty="0" smtClean="0">
                            <a:latin typeface="Cambria Math"/>
                          </a:rPr>
                        </m:ctrlPr>
                      </m:sSubPr>
                      <m:e>
                        <m:r>
                          <a:rPr lang="en-US" sz="1800" b="0" i="1" dirty="0" smtClean="0">
                            <a:latin typeface="Cambria Math"/>
                          </a:rPr>
                          <m:t>𝑋</m:t>
                        </m:r>
                      </m:e>
                      <m:sub>
                        <m:r>
                          <a:rPr lang="en-US" sz="1800" i="1" dirty="0">
                            <a:latin typeface="Cambria Math"/>
                            <a:ea typeface="Cambria Math"/>
                          </a:rPr>
                          <m:t>𝜏</m:t>
                        </m:r>
                      </m:sub>
                    </m:sSub>
                    <m:r>
                      <a:rPr lang="en-US" sz="1800" i="1" dirty="0" smtClean="0">
                        <a:latin typeface="Cambria Math"/>
                      </a:rPr>
                      <m:t>)</m:t>
                    </m:r>
                    <m:r>
                      <a:rPr lang="en-US" sz="1800" i="1" dirty="0" smtClean="0">
                        <a:latin typeface="Cambria Math"/>
                        <a:ea typeface="Cambria Math"/>
                      </a:rPr>
                      <m:t> </m:t>
                    </m:r>
                  </m:oMath>
                </a14:m>
                <a:r>
                  <a:rPr lang="en-US" sz="1800" dirty="0"/>
                  <a:t>The TTL approach pertinent to different distributions goes in literature under the name </a:t>
                </a:r>
                <a:r>
                  <a:rPr lang="en-US" sz="1800" i="1" dirty="0"/>
                  <a:t>covariate shift </a:t>
                </a:r>
                <a:r>
                  <a:rPr lang="en-US" sz="1800" dirty="0"/>
                  <a:t>[</a:t>
                </a:r>
                <a:r>
                  <a:rPr lang="en-US" sz="1800" dirty="0">
                    <a:hlinkClick r:id="rId3" action="ppaction://hlinksldjump"/>
                  </a:rPr>
                  <a:t>7, 8</a:t>
                </a:r>
                <a:r>
                  <a:rPr lang="en-US" sz="1800" dirty="0"/>
                  <a:t>], </a:t>
                </a:r>
                <a:r>
                  <a:rPr lang="en-US" sz="1800" i="1" dirty="0"/>
                  <a:t>domain adaptation</a:t>
                </a:r>
                <a:r>
                  <a:rPr lang="en-US" sz="1800" dirty="0"/>
                  <a:t> or </a:t>
                </a:r>
                <a:r>
                  <a:rPr lang="en-US" sz="1800" i="1" dirty="0"/>
                  <a:t>sample selection bias. </a:t>
                </a:r>
                <a:r>
                  <a:rPr lang="en-US" sz="1800" dirty="0"/>
                  <a:t>Its assumption is that </a:t>
                </a:r>
                <a14:m>
                  <m:oMath xmlns:m="http://schemas.openxmlformats.org/officeDocument/2006/math">
                    <m:sSub>
                      <m:sSubPr>
                        <m:ctrlPr>
                          <a:rPr lang="en-US" sz="1800" i="1" dirty="0">
                            <a:latin typeface="Cambria Math"/>
                          </a:rPr>
                        </m:ctrlPr>
                      </m:sSubPr>
                      <m:e>
                        <m:r>
                          <a:rPr lang="en-US" sz="1800" b="0" i="1" dirty="0" smtClean="0">
                            <a:latin typeface="Cambria Math"/>
                          </a:rPr>
                          <m:t>𝑃</m:t>
                        </m:r>
                      </m:e>
                      <m:sub>
                        <m:r>
                          <a:rPr lang="en-US" sz="1800" i="1" dirty="0">
                            <a:latin typeface="Cambria Math"/>
                          </a:rPr>
                          <m:t>𝑆</m:t>
                        </m:r>
                        <m:r>
                          <a:rPr lang="en-US" sz="1800" b="0" i="1" dirty="0" smtClean="0">
                            <a:latin typeface="Cambria Math"/>
                          </a:rPr>
                          <m:t>𝑜𝑢𝑟𝑐𝑒</m:t>
                        </m:r>
                      </m:sub>
                    </m:sSub>
                    <m:r>
                      <a:rPr lang="en-US" sz="1800" b="0" i="1" dirty="0" smtClean="0">
                        <a:latin typeface="Cambria Math"/>
                      </a:rPr>
                      <m:t>(</m:t>
                    </m:r>
                    <m:r>
                      <a:rPr lang="en-US" sz="1800" b="0" i="1" dirty="0" smtClean="0">
                        <a:latin typeface="Cambria Math"/>
                      </a:rPr>
                      <m:t>𝑌</m:t>
                    </m:r>
                    <m:r>
                      <a:rPr lang="en-US" sz="1800" b="0" i="1" dirty="0" smtClean="0">
                        <a:latin typeface="Cambria Math"/>
                      </a:rPr>
                      <m:t>|</m:t>
                    </m:r>
                    <m:r>
                      <a:rPr lang="en-US" sz="1800" b="0" i="1" dirty="0" smtClean="0">
                        <a:latin typeface="Cambria Math"/>
                      </a:rPr>
                      <m:t>𝑋</m:t>
                    </m:r>
                    <m:r>
                      <a:rPr lang="en-US" sz="1800" i="1" dirty="0">
                        <a:latin typeface="Cambria Math"/>
                      </a:rPr>
                      <m:t>)</m:t>
                    </m:r>
                    <m:r>
                      <a:rPr lang="en-US" sz="1800" i="1" dirty="0" smtClean="0">
                        <a:latin typeface="Cambria Math"/>
                        <a:ea typeface="Cambria Math"/>
                      </a:rPr>
                      <m:t>=</m:t>
                    </m:r>
                    <m:sSub>
                      <m:sSubPr>
                        <m:ctrlPr>
                          <a:rPr lang="en-US" sz="1800" i="1" dirty="0">
                            <a:latin typeface="Cambria Math"/>
                          </a:rPr>
                        </m:ctrlPr>
                      </m:sSubPr>
                      <m:e>
                        <m:r>
                          <a:rPr lang="en-US" sz="1800" b="0" i="1" dirty="0" smtClean="0">
                            <a:latin typeface="Cambria Math"/>
                          </a:rPr>
                          <m:t>𝑃</m:t>
                        </m:r>
                      </m:e>
                      <m:sub>
                        <m:r>
                          <a:rPr lang="en-US" sz="1800" i="1" dirty="0" smtClean="0">
                            <a:latin typeface="Cambria Math"/>
                          </a:rPr>
                          <m:t>𝑇</m:t>
                        </m:r>
                        <m:r>
                          <a:rPr lang="en-US" sz="1800" b="0" i="1" dirty="0" smtClean="0">
                            <a:latin typeface="Cambria Math"/>
                          </a:rPr>
                          <m:t>𝑎𝑟𝑔𝑒𝑡</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smtClean="0"/>
                  <a:t>. That </a:t>
                </a:r>
                <a:r>
                  <a:rPr lang="en-US" sz="1800" dirty="0"/>
                  <a:t>is, given the same observation, the conditional distributions of </a:t>
                </a:r>
                <a14:m>
                  <m:oMath xmlns:m="http://schemas.openxmlformats.org/officeDocument/2006/math">
                    <m:r>
                      <a:rPr lang="en-US" sz="1800" i="1" dirty="0" smtClean="0">
                        <a:latin typeface="Cambria Math"/>
                      </a:rPr>
                      <m:t>𝑌</m:t>
                    </m:r>
                  </m:oMath>
                </a14:m>
                <a:r>
                  <a:rPr lang="en-US" sz="1800" dirty="0"/>
                  <a:t> are the same in the two domains.</a:t>
                </a:r>
                <a:endParaRPr lang="ru-RU" sz="1800" dirty="0"/>
              </a:p>
              <a:p>
                <a:pPr marL="0" indent="0">
                  <a:buNone/>
                </a:pPr>
                <a:endParaRPr lang="en-US" sz="1800" dirty="0" smtClean="0"/>
              </a:p>
              <a:p>
                <a:pPr marL="0" indent="0">
                  <a:buNone/>
                </a:pPr>
                <a:r>
                  <a:rPr lang="en-US" sz="1800" dirty="0"/>
                  <a:t>We have also </a:t>
                </a:r>
                <a:r>
                  <a:rPr lang="en-US" sz="1800" dirty="0" smtClean="0">
                    <a:hlinkClick r:id="rId4" action="ppaction://hlinksldjump"/>
                  </a:rPr>
                  <a:t>shown</a:t>
                </a:r>
                <a:r>
                  <a:rPr lang="en-US" sz="1800" dirty="0" smtClean="0"/>
                  <a:t> that </a:t>
                </a:r>
                <a:r>
                  <a:rPr lang="en-US" sz="1800" dirty="0"/>
                  <a:t>in the empirical risk minimization framework learning is the process of minimizing the loss function over </a:t>
                </a:r>
                <a:r>
                  <a:rPr lang="en-US" sz="1800" dirty="0" smtClean="0"/>
                  <a:t>training </a:t>
                </a:r>
                <a:r>
                  <a:rPr lang="en-US" sz="1800" dirty="0"/>
                  <a:t>data</a:t>
                </a:r>
                <a:r>
                  <a:rPr lang="en-US" sz="1800" dirty="0" smtClean="0"/>
                  <a:t>:</a:t>
                </a:r>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5"/>
                <a:stretch>
                  <a:fillRect l="-593" t="-7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685221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1. Introduction</a:t>
            </a:r>
            <a:endParaRPr lang="ru-RU" dirty="0"/>
          </a:p>
        </p:txBody>
      </p:sp>
      <p:sp>
        <p:nvSpPr>
          <p:cNvPr id="3" name="Текст 2"/>
          <p:cNvSpPr>
            <a:spLocks noGrp="1"/>
          </p:cNvSpPr>
          <p:nvPr>
            <p:ph type="body" idx="1"/>
          </p:nvPr>
        </p:nvSpPr>
        <p:spPr/>
        <p:txBody>
          <a:bodyPr/>
          <a:lstStyle/>
          <a:p>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6192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TTL </a:t>
            </a:r>
            <a:r>
              <a:rPr lang="en-US" sz="3600" dirty="0" smtClean="0">
                <a:solidFill>
                  <a:schemeClr val="accent1">
                    <a:lumMod val="75000"/>
                  </a:schemeClr>
                </a:solidFill>
              </a:rPr>
              <a:t>framework</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40</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If the train dataset is drawn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r>
                      <a:rPr lang="en-US" sz="1800" b="0" i="1" dirty="0" smtClean="0">
                        <a:latin typeface="Cambria Math"/>
                      </a:rPr>
                      <m:t>𝑋</m:t>
                    </m:r>
                    <m:r>
                      <a:rPr lang="en-US" sz="1800" b="0" i="1" dirty="0" smtClean="0">
                        <a:latin typeface="Cambria Math"/>
                      </a:rPr>
                      <m:t>,  </m:t>
                    </m:r>
                    <m:r>
                      <a:rPr lang="en-US" sz="1800" b="0" i="1" dirty="0" smtClean="0">
                        <a:latin typeface="Cambria Math"/>
                      </a:rPr>
                      <m:t>𝑌</m:t>
                    </m:r>
                    <m:r>
                      <a:rPr lang="en-US" sz="1800" i="1" dirty="0">
                        <a:latin typeface="Cambria Math"/>
                      </a:rPr>
                      <m:t>)</m:t>
                    </m:r>
                  </m:oMath>
                </a14:m>
                <a:r>
                  <a:rPr lang="en-US" sz="1800" dirty="0" smtClean="0"/>
                  <a:t> but </a:t>
                </a:r>
                <a:r>
                  <a:rPr lang="en-US" sz="1800" dirty="0"/>
                  <a:t>we are interested in predictions when the test data come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r>
                      <a:rPr lang="en-US" sz="1800" i="1" dirty="0">
                        <a:latin typeface="Cambria Math"/>
                      </a:rPr>
                      <m:t>𝑋</m:t>
                    </m:r>
                    <m:r>
                      <a:rPr lang="en-US" sz="1800" i="1" dirty="0">
                        <a:latin typeface="Cambria Math"/>
                      </a:rPr>
                      <m:t>,  </m:t>
                    </m:r>
                    <m:r>
                      <a:rPr lang="en-US" sz="1800" b="0" i="1" dirty="0" smtClean="0">
                        <a:latin typeface="Cambria Math"/>
                      </a:rPr>
                      <m:t>𝑌</m:t>
                    </m:r>
                    <m:r>
                      <a:rPr lang="en-US" sz="1800" i="1" dirty="0">
                        <a:latin typeface="Cambria Math"/>
                      </a:rPr>
                      <m:t>)</m:t>
                    </m:r>
                  </m:oMath>
                </a14:m>
                <a:r>
                  <a:rPr lang="en-US" sz="1800" dirty="0"/>
                  <a:t>, then each term can be </a:t>
                </a:r>
                <a:r>
                  <a:rPr lang="en-US" sz="1800" dirty="0">
                    <a:solidFill>
                      <a:schemeClr val="tx2"/>
                    </a:solidFill>
                  </a:rPr>
                  <a:t>penalized </a:t>
                </a:r>
                <a:r>
                  <a:rPr lang="en-US" sz="1800" dirty="0"/>
                  <a:t>according to how likely each trial belongs to the target </a:t>
                </a:r>
                <a:r>
                  <a:rPr lang="en-US" sz="1800" dirty="0" smtClean="0"/>
                  <a:t>domain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a:t>
                </a:r>
                <a:endParaRPr lang="ru-RU" sz="1800" dirty="0"/>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f>
                            <m:fPr>
                              <m:ctrlPr>
                                <a:rPr lang="en-US" sz="1800" b="0" i="1" smtClean="0">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sSub>
                                <m:sSubPr>
                                  <m:ctrlPr>
                                    <a:rPr lang="en-US" sz="1800" i="1" dirty="0" smtClean="0">
                                      <a:latin typeface="Cambria Math"/>
                                    </a:rPr>
                                  </m:ctrlPr>
                                </m:sSubPr>
                                <m:e>
                                  <m:r>
                                    <a:rPr lang="en-US" sz="1800" b="0" i="1" dirty="0" smtClean="0">
                                      <a:latin typeface="Cambria Math"/>
                                    </a:rPr>
                                    <m:t>𝑥</m:t>
                                  </m:r>
                                </m:e>
                                <m:sub>
                                  <m:r>
                                    <a:rPr lang="en-US" sz="1800" b="0" i="1" dirty="0" smtClean="0">
                                      <a:latin typeface="Cambria Math"/>
                                    </a:rPr>
                                    <m:t>𝑖</m:t>
                                  </m:r>
                                </m:sub>
                              </m:sSub>
                              <m:r>
                                <a:rPr lang="en-US" sz="1800" i="1" dirty="0">
                                  <a:latin typeface="Cambria Math"/>
                                </a:rPr>
                                <m:t>,</m:t>
                              </m:r>
                              <m:sSub>
                                <m:sSubPr>
                                  <m:ctrlPr>
                                    <a:rPr lang="en-US" sz="1800" i="1" dirty="0">
                                      <a:latin typeface="Cambria Math"/>
                                    </a:rPr>
                                  </m:ctrlPr>
                                </m:sSubPr>
                                <m:e>
                                  <m:r>
                                    <a:rPr lang="en-US" sz="1800" b="0" i="1" dirty="0" smtClean="0">
                                      <a:latin typeface="Cambria Math"/>
                                    </a:rPr>
                                    <m:t>𝑦</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sSub>
                                <m:sSubPr>
                                  <m:ctrlPr>
                                    <a:rPr lang="en-US" sz="1800" i="1" dirty="0">
                                      <a:latin typeface="Cambria Math"/>
                                    </a:rPr>
                                  </m:ctrlPr>
                                </m:sSubPr>
                                <m:e>
                                  <m:r>
                                    <a:rPr lang="en-US" sz="1800" i="1" dirty="0">
                                      <a:latin typeface="Cambria Math"/>
                                    </a:rPr>
                                    <m:t>𝑦</m:t>
                                  </m:r>
                                </m:e>
                                <m:sub>
                                  <m:r>
                                    <a:rPr lang="en-US" sz="1800" i="1" dirty="0">
                                      <a:latin typeface="Cambria Math"/>
                                    </a:rPr>
                                    <m:t>𝑖</m:t>
                                  </m:r>
                                </m:sub>
                              </m:sSub>
                              <m:r>
                                <a:rPr lang="en-US" sz="1800" i="1" dirty="0">
                                  <a:latin typeface="Cambria Math"/>
                                </a:rPr>
                                <m:t>)</m:t>
                              </m:r>
                            </m:den>
                          </m:f>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r>
                  <a:rPr lang="en-US" sz="1800" dirty="0" smtClean="0"/>
                  <a:t>The covariate shift assumption is that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a:t>, </a:t>
                </a:r>
                <a:r>
                  <a:rPr lang="en-US" sz="1800" dirty="0" smtClean="0"/>
                  <a:t>applying Bayes</a:t>
                </a:r>
                <a:r>
                  <a:rPr lang="en-US" sz="1800" dirty="0"/>
                  <a:t>' rule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b="0" i="1" dirty="0" smtClean="0">
                                <a:latin typeface="Cambria Math"/>
                              </a:rPr>
                              <m:t>𝐷𝑠</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den>
                    </m:f>
                    <m:r>
                      <a:rPr lang="en-US" sz="2400" b="0" i="1" dirty="0" smtClean="0">
                        <a:latin typeface="Cambria Math"/>
                      </a:rPr>
                      <m:t>=</m:t>
                    </m:r>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b="0" i="1" dirty="0" smtClean="0">
                                <a:latin typeface="Cambria Math"/>
                              </a:rPr>
                              <m:t>𝐷𝑠</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den>
                    </m:f>
                  </m:oMath>
                </a14:m>
                <a:r>
                  <a:rPr lang="en-US" sz="2400" dirty="0" smtClean="0"/>
                  <a:t>. </a:t>
                </a:r>
                <a:r>
                  <a:rPr lang="en-US" sz="1800" dirty="0" smtClean="0"/>
                  <a:t>Then</a:t>
                </a:r>
                <a:r>
                  <a:rPr lang="en-US" sz="1800" dirty="0"/>
                  <a:t>, the risk minimization problem becomes:</a:t>
                </a: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1800" i="1">
                              <a:latin typeface="Cambria Math"/>
                            </a:rPr>
                          </m:ctrlPr>
                        </m:sSupPr>
                        <m:e>
                          <m:r>
                            <a:rPr lang="en-US" sz="1800" i="1">
                              <a:latin typeface="Cambria Math"/>
                            </a:rPr>
                            <m:t>𝑓</m:t>
                          </m:r>
                        </m:e>
                        <m:sup>
                          <m:r>
                            <a:rPr lang="en-US" sz="1800" i="1">
                              <a:latin typeface="Cambria Math"/>
                            </a:rPr>
                            <m:t>∗</m:t>
                          </m:r>
                        </m:sup>
                      </m:sSup>
                      <m:r>
                        <a:rPr lang="en-US" sz="1800" i="1">
                          <a:latin typeface="Cambria Math"/>
                        </a:rPr>
                        <m:t>=</m:t>
                      </m:r>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argmin</m:t>
                              </m:r>
                            </m:e>
                            <m:lim>
                              <m:r>
                                <a:rPr lang="en-US" sz="1800" i="1">
                                  <a:latin typeface="Cambria Math"/>
                                </a:rPr>
                                <m:t>𝑓</m:t>
                              </m:r>
                              <m:r>
                                <a:rPr lang="en-US" sz="1800" i="1">
                                  <a:latin typeface="Cambria Math"/>
                                  <a:ea typeface="Cambria Math"/>
                                </a:rPr>
                                <m:t>∈</m:t>
                              </m:r>
                              <m:r>
                                <a:rPr lang="en-US" sz="1800" i="1">
                                  <a:latin typeface="Cambria Math"/>
                                  <a:ea typeface="Cambria Math"/>
                                </a:rPr>
                                <m:t>𝐹</m:t>
                              </m:r>
                            </m:lim>
                          </m:limLow>
                        </m:fName>
                        <m:e>
                          <m:f>
                            <m:fPr>
                              <m:ctrlPr>
                                <a:rPr lang="en-US" sz="1800" i="1">
                                  <a:latin typeface="Cambria Math"/>
                                </a:rPr>
                              </m:ctrlPr>
                            </m:fPr>
                            <m:num>
                              <m:r>
                                <a:rPr lang="en-US" sz="1800" i="1">
                                  <a:latin typeface="Cambria Math"/>
                                </a:rPr>
                                <m:t>1</m:t>
                              </m:r>
                            </m:num>
                            <m:den>
                              <m:r>
                                <a:rPr lang="en-US" sz="1800" i="1">
                                  <a:latin typeface="Cambria Math"/>
                                </a:rPr>
                                <m:t>𝑛</m:t>
                              </m:r>
                            </m:den>
                          </m:f>
                        </m:e>
                      </m:func>
                      <m:nary>
                        <m:naryPr>
                          <m:chr m:val="∑"/>
                          <m:ctrlPr>
                            <a:rPr lang="en-US" sz="1800" i="1">
                              <a:latin typeface="Cambria Math"/>
                            </a:rPr>
                          </m:ctrlPr>
                        </m:naryPr>
                        <m:sub>
                          <m:r>
                            <m:rPr>
                              <m:brk m:alnAt="23"/>
                            </m:rPr>
                            <a:rPr lang="en-US" sz="1800" i="1">
                              <a:latin typeface="Cambria Math"/>
                            </a:rPr>
                            <m:t>𝑖</m:t>
                          </m:r>
                          <m:r>
                            <a:rPr lang="en-US" sz="1800" i="1">
                              <a:latin typeface="Cambria Math"/>
                            </a:rPr>
                            <m:t>=1</m:t>
                          </m:r>
                        </m:sub>
                        <m:sup>
                          <m:r>
                            <a:rPr lang="en-US" sz="1800" i="1">
                              <a:latin typeface="Cambria Math"/>
                            </a:rPr>
                            <m:t>𝑛</m:t>
                          </m:r>
                        </m:sup>
                        <m:e>
                          <m:f>
                            <m:fPr>
                              <m:ctrlPr>
                                <a:rPr lang="en-US" sz="1800" i="1">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den>
                          </m:f>
                          <m:r>
                            <a:rPr lang="en-US" sz="1800" i="1">
                              <a:latin typeface="Cambria Math"/>
                            </a:rPr>
                            <m:t>𝑙</m:t>
                          </m:r>
                          <m:r>
                            <a:rPr lang="en-US" sz="1800" i="1">
                              <a:latin typeface="Cambria Math"/>
                            </a:rPr>
                            <m:t>(</m:t>
                          </m:r>
                          <m:r>
                            <a:rPr lang="en-US" sz="1800" i="1">
                              <a:latin typeface="Cambria Math"/>
                            </a:rPr>
                            <m:t>𝑓</m:t>
                          </m:r>
                          <m:r>
                            <a:rPr lang="en-US" sz="1800" i="1">
                              <a:latin typeface="Cambria Math"/>
                            </a:rPr>
                            <m:t>,</m:t>
                          </m:r>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ru-RU" sz="1800" i="1">
                              <a:latin typeface="Cambria Math"/>
                            </a:rPr>
                            <m:t>)</m:t>
                          </m:r>
                        </m:e>
                      </m:nary>
                    </m:oMath>
                  </m:oMathPara>
                </a14:m>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2"/>
                <a:stretch>
                  <a:fillRect l="-593" t="-710" r="-1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246998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p:txBody>
          <a:bodyPr/>
          <a:lstStyle/>
          <a:p>
            <a:r>
              <a:rPr lang="en-US" sz="3600" dirty="0" smtClean="0">
                <a:solidFill>
                  <a:schemeClr val="accent1">
                    <a:lumMod val="75000"/>
                  </a:schemeClr>
                </a:solidFill>
              </a:rPr>
              <a:t>Covariate shift: Toy example</a:t>
            </a:r>
            <a:endParaRPr 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41</a:t>
            </a:fld>
            <a:endParaRPr lang="ru-RU" altLang="ru-RU" dirty="0"/>
          </a:p>
        </p:txBody>
      </p:sp>
      <p:grpSp>
        <p:nvGrpSpPr>
          <p:cNvPr id="2" name="Группа 1"/>
          <p:cNvGrpSpPr/>
          <p:nvPr/>
        </p:nvGrpSpPr>
        <p:grpSpPr>
          <a:xfrm>
            <a:off x="2123197" y="1654847"/>
            <a:ext cx="5935934" cy="6658024"/>
            <a:chOff x="908471" y="1559749"/>
            <a:chExt cx="5935934" cy="6658024"/>
          </a:xfrm>
        </p:grpSpPr>
        <p:sp>
          <p:nvSpPr>
            <p:cNvPr id="476" name="Прямоугольник 475"/>
            <p:cNvSpPr/>
            <p:nvPr/>
          </p:nvSpPr>
          <p:spPr bwMode="auto">
            <a:xfrm>
              <a:off x="908471" y="1569872"/>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971600" y="1593037"/>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4223792" y="38970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p:cNvSpPr>
            <p:nvPr/>
          </p:nvSpPr>
          <p:spPr bwMode="auto">
            <a:xfrm>
              <a:off x="3852334" y="4517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2932592" y="4373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p:cNvSpPr>
            <p:nvPr/>
          </p:nvSpPr>
          <p:spPr bwMode="auto">
            <a:xfrm>
              <a:off x="3156992" y="4894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p:cNvSpPr>
            <p:nvPr/>
          </p:nvSpPr>
          <p:spPr bwMode="auto">
            <a:xfrm>
              <a:off x="3317792" y="4030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3461792" y="51991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p:cNvSpPr>
            <p:nvPr/>
          </p:nvSpPr>
          <p:spPr bwMode="auto">
            <a:xfrm>
              <a:off x="3389809" y="5647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3766592" y="5503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2123728" y="5207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p:cNvSpPr>
            <p:nvPr/>
          </p:nvSpPr>
          <p:spPr bwMode="auto">
            <a:xfrm>
              <a:off x="4071392" y="5808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p:cNvSpPr>
            <p:nvPr/>
          </p:nvSpPr>
          <p:spPr bwMode="auto">
            <a:xfrm>
              <a:off x="4143392" y="48725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p:cNvSpPr>
            <p:nvPr/>
          </p:nvSpPr>
          <p:spPr bwMode="auto">
            <a:xfrm>
              <a:off x="4376192" y="40494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p:cNvSpPr>
            <p:nvPr/>
          </p:nvSpPr>
          <p:spPr bwMode="auto">
            <a:xfrm>
              <a:off x="3766608" y="37389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p:cNvSpPr>
            <p:nvPr/>
          </p:nvSpPr>
          <p:spPr bwMode="auto">
            <a:xfrm>
              <a:off x="3395150" y="4359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2475408" y="4215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p:cNvSpPr>
            <p:nvPr/>
          </p:nvSpPr>
          <p:spPr bwMode="auto">
            <a:xfrm>
              <a:off x="2699808" y="4736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2860608" y="387223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3004608" y="50409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2932625" y="5489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3309408" y="5345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1666544" y="5049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p:cNvSpPr>
            <p:nvPr/>
          </p:nvSpPr>
          <p:spPr bwMode="auto">
            <a:xfrm>
              <a:off x="3614208" y="56505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p:cNvSpPr>
            <p:nvPr/>
          </p:nvSpPr>
          <p:spPr bwMode="auto">
            <a:xfrm>
              <a:off x="3686208" y="47144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3919008" y="38913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p:cNvSpPr>
            <p:nvPr/>
          </p:nvSpPr>
          <p:spPr bwMode="auto">
            <a:xfrm>
              <a:off x="3766592" y="28003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p:cNvSpPr>
            <p:nvPr/>
          </p:nvSpPr>
          <p:spPr bwMode="auto">
            <a:xfrm>
              <a:off x="3395134" y="3420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p:cNvSpPr>
            <p:nvPr/>
          </p:nvSpPr>
          <p:spPr bwMode="auto">
            <a:xfrm>
              <a:off x="2475392" y="3276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p:cNvSpPr>
            <p:nvPr/>
          </p:nvSpPr>
          <p:spPr bwMode="auto">
            <a:xfrm>
              <a:off x="2699792" y="3797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p:cNvSpPr>
            <p:nvPr/>
          </p:nvSpPr>
          <p:spPr bwMode="auto">
            <a:xfrm>
              <a:off x="2860592" y="2933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3004592" y="4102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p:cNvSpPr>
            <p:nvPr/>
          </p:nvSpPr>
          <p:spPr bwMode="auto">
            <a:xfrm>
              <a:off x="2932609" y="4551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p:cNvSpPr>
            <p:nvPr/>
          </p:nvSpPr>
          <p:spPr bwMode="auto">
            <a:xfrm>
              <a:off x="3309392" y="4407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p:cNvSpPr>
            <p:nvPr/>
          </p:nvSpPr>
          <p:spPr bwMode="auto">
            <a:xfrm>
              <a:off x="1666528" y="4110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p:cNvSpPr>
            <p:nvPr/>
          </p:nvSpPr>
          <p:spPr bwMode="auto">
            <a:xfrm>
              <a:off x="3614192" y="47119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p:cNvSpPr>
            <p:nvPr/>
          </p:nvSpPr>
          <p:spPr bwMode="auto">
            <a:xfrm>
              <a:off x="3686192" y="377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3918992" y="29527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2913576" y="39263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p:cNvSpPr>
            <p:nvPr/>
          </p:nvSpPr>
          <p:spPr bwMode="auto">
            <a:xfrm>
              <a:off x="2542118" y="4546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p:cNvSpPr>
            <p:nvPr/>
          </p:nvSpPr>
          <p:spPr bwMode="auto">
            <a:xfrm>
              <a:off x="1622376" y="4402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1846776" y="4923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2007576" y="40596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2151576" y="5228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p:cNvSpPr>
            <p:nvPr/>
          </p:nvSpPr>
          <p:spPr bwMode="auto">
            <a:xfrm>
              <a:off x="2079593" y="5677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2456376" y="5533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1281344" y="5063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p:cNvSpPr>
            <p:nvPr/>
          </p:nvSpPr>
          <p:spPr bwMode="auto">
            <a:xfrm>
              <a:off x="2761176" y="5837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p:cNvSpPr>
            <p:nvPr/>
          </p:nvSpPr>
          <p:spPr bwMode="auto">
            <a:xfrm>
              <a:off x="2833176" y="4901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3065976" y="407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p:cNvSpPr>
            <p:nvPr/>
          </p:nvSpPr>
          <p:spPr bwMode="auto">
            <a:xfrm>
              <a:off x="4004734" y="4669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p:cNvSpPr>
            <p:nvPr/>
          </p:nvSpPr>
          <p:spPr bwMode="auto">
            <a:xfrm>
              <a:off x="3084992" y="4525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3309392" y="5046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p:cNvSpPr>
            <p:nvPr/>
          </p:nvSpPr>
          <p:spPr bwMode="auto">
            <a:xfrm>
              <a:off x="3470192" y="4182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3614192" y="5351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p:cNvSpPr>
            <p:nvPr/>
          </p:nvSpPr>
          <p:spPr bwMode="auto">
            <a:xfrm>
              <a:off x="3542209" y="5800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p:cNvSpPr>
            <p:nvPr/>
          </p:nvSpPr>
          <p:spPr bwMode="auto">
            <a:xfrm>
              <a:off x="3918992" y="5656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2276128" y="5359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4295792" y="5024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3919008" y="38913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p:cNvSpPr>
            <p:nvPr/>
          </p:nvSpPr>
          <p:spPr bwMode="auto">
            <a:xfrm>
              <a:off x="3547550" y="4511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2627808" y="4367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p:cNvSpPr>
            <p:nvPr/>
          </p:nvSpPr>
          <p:spPr bwMode="auto">
            <a:xfrm>
              <a:off x="2852208" y="48885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p:cNvSpPr>
            <p:nvPr/>
          </p:nvSpPr>
          <p:spPr bwMode="auto">
            <a:xfrm>
              <a:off x="3013008" y="402463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3157008" y="5193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3085025" y="5642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3461808" y="5498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1818944" y="5201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p:cNvSpPr>
            <p:nvPr/>
          </p:nvSpPr>
          <p:spPr bwMode="auto">
            <a:xfrm>
              <a:off x="3766608" y="58029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p:cNvSpPr>
            <p:nvPr/>
          </p:nvSpPr>
          <p:spPr bwMode="auto">
            <a:xfrm>
              <a:off x="3838608" y="4866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p:cNvSpPr>
            <p:nvPr/>
          </p:nvSpPr>
          <p:spPr bwMode="auto">
            <a:xfrm>
              <a:off x="4071408" y="40437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p:cNvSpPr>
            <p:nvPr/>
          </p:nvSpPr>
          <p:spPr bwMode="auto">
            <a:xfrm>
              <a:off x="3918992" y="29527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p:cNvSpPr>
            <p:nvPr/>
          </p:nvSpPr>
          <p:spPr bwMode="auto">
            <a:xfrm>
              <a:off x="3547534" y="3573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p:cNvSpPr>
            <p:nvPr/>
          </p:nvSpPr>
          <p:spPr bwMode="auto">
            <a:xfrm>
              <a:off x="2627792" y="3429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p:cNvSpPr>
            <p:nvPr/>
          </p:nvSpPr>
          <p:spPr bwMode="auto">
            <a:xfrm>
              <a:off x="2852192" y="39499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p:cNvSpPr>
            <p:nvPr/>
          </p:nvSpPr>
          <p:spPr bwMode="auto">
            <a:xfrm>
              <a:off x="3012992" y="30860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3156992" y="4254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p:cNvSpPr>
            <p:nvPr/>
          </p:nvSpPr>
          <p:spPr bwMode="auto">
            <a:xfrm>
              <a:off x="3085009" y="4703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p:cNvSpPr>
            <p:nvPr/>
          </p:nvSpPr>
          <p:spPr bwMode="auto">
            <a:xfrm>
              <a:off x="3461792" y="4559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p:cNvSpPr>
            <p:nvPr/>
          </p:nvSpPr>
          <p:spPr bwMode="auto">
            <a:xfrm>
              <a:off x="1818928" y="4263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p:cNvSpPr>
            <p:nvPr/>
          </p:nvSpPr>
          <p:spPr bwMode="auto">
            <a:xfrm>
              <a:off x="3766592" y="4864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p:cNvSpPr>
            <p:nvPr/>
          </p:nvSpPr>
          <p:spPr bwMode="auto">
            <a:xfrm>
              <a:off x="3838592" y="392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p:cNvSpPr>
            <p:nvPr/>
          </p:nvSpPr>
          <p:spPr bwMode="auto">
            <a:xfrm>
              <a:off x="4071392" y="31051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p:cNvSpPr>
            <p:nvPr/>
          </p:nvSpPr>
          <p:spPr bwMode="auto">
            <a:xfrm>
              <a:off x="3065976" y="407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p:cNvSpPr>
            <p:nvPr/>
          </p:nvSpPr>
          <p:spPr bwMode="auto">
            <a:xfrm>
              <a:off x="2694518" y="469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p:cNvSpPr>
            <p:nvPr/>
          </p:nvSpPr>
          <p:spPr bwMode="auto">
            <a:xfrm>
              <a:off x="1774776" y="4555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1999176" y="5075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2159976" y="42120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2303976" y="5380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p:cNvSpPr>
            <p:nvPr/>
          </p:nvSpPr>
          <p:spPr bwMode="auto">
            <a:xfrm>
              <a:off x="2231993" y="5829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p:cNvSpPr>
            <p:nvPr/>
          </p:nvSpPr>
          <p:spPr bwMode="auto">
            <a:xfrm>
              <a:off x="2608776" y="5685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1433744" y="5215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2985576" y="505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3218376" y="42311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4229134" y="5105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p:cNvSpPr>
            <p:nvPr/>
          </p:nvSpPr>
          <p:spPr bwMode="auto">
            <a:xfrm>
              <a:off x="3309392" y="4961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3533792" y="54827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p:cNvSpPr>
            <p:nvPr/>
          </p:nvSpPr>
          <p:spPr bwMode="auto">
            <a:xfrm>
              <a:off x="3694592" y="4618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p:cNvSpPr>
            <p:nvPr/>
          </p:nvSpPr>
          <p:spPr bwMode="auto">
            <a:xfrm>
              <a:off x="3838592" y="57875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p:cNvSpPr>
            <p:nvPr/>
          </p:nvSpPr>
          <p:spPr bwMode="auto">
            <a:xfrm>
              <a:off x="3652039" y="591266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p:cNvSpPr>
            <p:nvPr/>
          </p:nvSpPr>
          <p:spPr bwMode="auto">
            <a:xfrm>
              <a:off x="4018407" y="5807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p:cNvSpPr>
            <p:nvPr/>
          </p:nvSpPr>
          <p:spPr bwMode="auto">
            <a:xfrm>
              <a:off x="2500528" y="5795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p:cNvSpPr>
            <p:nvPr/>
          </p:nvSpPr>
          <p:spPr bwMode="auto">
            <a:xfrm>
              <a:off x="4143408" y="43273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p:cNvSpPr>
            <p:nvPr/>
          </p:nvSpPr>
          <p:spPr bwMode="auto">
            <a:xfrm>
              <a:off x="3771950" y="4947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p:cNvSpPr>
            <p:nvPr/>
          </p:nvSpPr>
          <p:spPr bwMode="auto">
            <a:xfrm>
              <a:off x="2852208" y="4803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3076608" y="5324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p:cNvSpPr>
            <p:nvPr/>
          </p:nvSpPr>
          <p:spPr bwMode="auto">
            <a:xfrm>
              <a:off x="3237408" y="44606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3381408" y="56293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3515967" y="550644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p:cNvSpPr>
            <p:nvPr/>
          </p:nvSpPr>
          <p:spPr bwMode="auto">
            <a:xfrm>
              <a:off x="3686208" y="5934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2006121" y="53043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p:cNvSpPr>
            <p:nvPr/>
          </p:nvSpPr>
          <p:spPr bwMode="auto">
            <a:xfrm>
              <a:off x="3876438" y="59153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4063008" y="530285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p:cNvSpPr>
            <p:nvPr/>
          </p:nvSpPr>
          <p:spPr bwMode="auto">
            <a:xfrm>
              <a:off x="4295808" y="44797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p:cNvSpPr>
            <p:nvPr/>
          </p:nvSpPr>
          <p:spPr bwMode="auto">
            <a:xfrm>
              <a:off x="4143392" y="338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3771934" y="400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p:cNvSpPr>
            <p:nvPr/>
          </p:nvSpPr>
          <p:spPr bwMode="auto">
            <a:xfrm>
              <a:off x="2852192" y="3865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3076592" y="4385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p:cNvSpPr>
            <p:nvPr/>
          </p:nvSpPr>
          <p:spPr bwMode="auto">
            <a:xfrm>
              <a:off x="3237392" y="35220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p:cNvSpPr>
            <p:nvPr/>
          </p:nvSpPr>
          <p:spPr bwMode="auto">
            <a:xfrm>
              <a:off x="3381392" y="4690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3309409" y="5139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3686192" y="4995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p:cNvSpPr>
            <p:nvPr/>
          </p:nvSpPr>
          <p:spPr bwMode="auto">
            <a:xfrm>
              <a:off x="2043328" y="469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3990992" y="5300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p:cNvSpPr>
            <p:nvPr/>
          </p:nvSpPr>
          <p:spPr bwMode="auto">
            <a:xfrm>
              <a:off x="4062992" y="436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p:cNvSpPr>
            <p:nvPr/>
          </p:nvSpPr>
          <p:spPr bwMode="auto">
            <a:xfrm>
              <a:off x="4295792" y="35411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p:cNvSpPr>
            <p:nvPr/>
          </p:nvSpPr>
          <p:spPr bwMode="auto">
            <a:xfrm>
              <a:off x="3751465" y="300015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2918918" y="5135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1999176" y="4991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2223576" y="55119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p:cNvSpPr>
            <p:nvPr/>
          </p:nvSpPr>
          <p:spPr bwMode="auto">
            <a:xfrm>
              <a:off x="2384376" y="46480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p:cNvSpPr>
            <p:nvPr/>
          </p:nvSpPr>
          <p:spPr bwMode="auto">
            <a:xfrm>
              <a:off x="2528376" y="58167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p:cNvSpPr>
            <p:nvPr/>
          </p:nvSpPr>
          <p:spPr bwMode="auto">
            <a:xfrm>
              <a:off x="2331408" y="5980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p:cNvSpPr>
            <p:nvPr/>
          </p:nvSpPr>
          <p:spPr bwMode="auto">
            <a:xfrm>
              <a:off x="2718606" y="579791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1190312" y="5825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3209976" y="54902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p:cNvSpPr>
            <p:nvPr/>
          </p:nvSpPr>
          <p:spPr bwMode="auto">
            <a:xfrm>
              <a:off x="3554531" y="3847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p:cNvSpPr>
            <p:nvPr/>
          </p:nvSpPr>
          <p:spPr bwMode="auto">
            <a:xfrm>
              <a:off x="3619534" y="4849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p:cNvSpPr>
            <p:nvPr/>
          </p:nvSpPr>
          <p:spPr bwMode="auto">
            <a:xfrm>
              <a:off x="2699792" y="4705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2924192" y="5226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3084992" y="43628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3228992" y="55315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p:cNvSpPr>
            <p:nvPr/>
          </p:nvSpPr>
          <p:spPr bwMode="auto">
            <a:xfrm>
              <a:off x="3157009" y="5980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p:cNvSpPr>
            <p:nvPr/>
          </p:nvSpPr>
          <p:spPr bwMode="auto">
            <a:xfrm>
              <a:off x="3533792" y="5836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1890928" y="5539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3910592" y="520505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p:cNvSpPr>
            <p:nvPr/>
          </p:nvSpPr>
          <p:spPr bwMode="auto">
            <a:xfrm>
              <a:off x="3533808" y="4071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3162350" y="4691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p:cNvSpPr>
            <p:nvPr/>
          </p:nvSpPr>
          <p:spPr bwMode="auto">
            <a:xfrm>
              <a:off x="2242608" y="4547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2467008" y="5068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p:cNvSpPr>
            <p:nvPr/>
          </p:nvSpPr>
          <p:spPr bwMode="auto">
            <a:xfrm>
              <a:off x="2627808" y="42046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2771808" y="53734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p:cNvSpPr>
            <p:nvPr/>
          </p:nvSpPr>
          <p:spPr bwMode="auto">
            <a:xfrm>
              <a:off x="2699825" y="58222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p:cNvSpPr>
            <p:nvPr/>
          </p:nvSpPr>
          <p:spPr bwMode="auto">
            <a:xfrm>
              <a:off x="3076608" y="56782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1433744" y="5381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p:cNvSpPr>
            <p:nvPr/>
          </p:nvSpPr>
          <p:spPr bwMode="auto">
            <a:xfrm>
              <a:off x="3381408" y="59830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3453408" y="50469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p:cNvSpPr>
            <p:nvPr/>
          </p:nvSpPr>
          <p:spPr bwMode="auto">
            <a:xfrm>
              <a:off x="3686208" y="4223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p:cNvSpPr>
            <p:nvPr/>
          </p:nvSpPr>
          <p:spPr bwMode="auto">
            <a:xfrm>
              <a:off x="3533792" y="3132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p:cNvSpPr>
            <p:nvPr/>
          </p:nvSpPr>
          <p:spPr bwMode="auto">
            <a:xfrm>
              <a:off x="3162334" y="3753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p:cNvSpPr>
            <p:nvPr/>
          </p:nvSpPr>
          <p:spPr bwMode="auto">
            <a:xfrm>
              <a:off x="2242592" y="3609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p:cNvSpPr>
            <p:nvPr/>
          </p:nvSpPr>
          <p:spPr bwMode="auto">
            <a:xfrm>
              <a:off x="2466992" y="41300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p:cNvSpPr>
            <p:nvPr/>
          </p:nvSpPr>
          <p:spPr bwMode="auto">
            <a:xfrm>
              <a:off x="2627792" y="326607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p:cNvSpPr>
            <p:nvPr/>
          </p:nvSpPr>
          <p:spPr bwMode="auto">
            <a:xfrm>
              <a:off x="2771792" y="44348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p:cNvSpPr>
            <p:nvPr/>
          </p:nvSpPr>
          <p:spPr bwMode="auto">
            <a:xfrm>
              <a:off x="2699809" y="48836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p:cNvSpPr>
            <p:nvPr/>
          </p:nvSpPr>
          <p:spPr bwMode="auto">
            <a:xfrm>
              <a:off x="3172061" y="39013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p:cNvSpPr>
            <p:nvPr/>
          </p:nvSpPr>
          <p:spPr bwMode="auto">
            <a:xfrm>
              <a:off x="1433728" y="4443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3381392" y="50444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p:cNvSpPr>
            <p:nvPr/>
          </p:nvSpPr>
          <p:spPr bwMode="auto">
            <a:xfrm>
              <a:off x="3453392" y="4108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p:cNvSpPr>
            <p:nvPr/>
          </p:nvSpPr>
          <p:spPr bwMode="auto">
            <a:xfrm>
              <a:off x="3686192" y="3285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p:cNvSpPr>
            <p:nvPr/>
          </p:nvSpPr>
          <p:spPr bwMode="auto">
            <a:xfrm>
              <a:off x="2680776" y="4258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p:cNvSpPr>
            <p:nvPr/>
          </p:nvSpPr>
          <p:spPr bwMode="auto">
            <a:xfrm>
              <a:off x="2309318" y="4879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1389576" y="4735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1613976" y="5256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1774776" y="4392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1918776" y="5560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p:cNvSpPr>
            <p:nvPr/>
          </p:nvSpPr>
          <p:spPr bwMode="auto">
            <a:xfrm>
              <a:off x="1846793" y="6009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p:cNvSpPr>
            <p:nvPr/>
          </p:nvSpPr>
          <p:spPr bwMode="auto">
            <a:xfrm>
              <a:off x="2223576" y="5865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1048544" y="5396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2600376" y="52342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p:cNvSpPr>
            <p:nvPr/>
          </p:nvSpPr>
          <p:spPr bwMode="auto">
            <a:xfrm>
              <a:off x="2833176" y="4411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p:cNvSpPr>
            <p:nvPr/>
          </p:nvSpPr>
          <p:spPr bwMode="auto">
            <a:xfrm>
              <a:off x="4007808" y="47543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4232208" y="52751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p:cNvSpPr>
            <p:nvPr/>
          </p:nvSpPr>
          <p:spPr bwMode="auto">
            <a:xfrm>
              <a:off x="4393008" y="4411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3198944" y="55883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4470366" y="4740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p:cNvSpPr>
            <p:nvPr/>
          </p:nvSpPr>
          <p:spPr bwMode="auto">
            <a:xfrm>
              <a:off x="3550624" y="4596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3775024" y="51169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p:cNvSpPr>
            <p:nvPr/>
          </p:nvSpPr>
          <p:spPr bwMode="auto">
            <a:xfrm>
              <a:off x="3935824" y="42530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4079824" y="5421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p:cNvSpPr>
            <p:nvPr/>
          </p:nvSpPr>
          <p:spPr bwMode="auto">
            <a:xfrm>
              <a:off x="4007841" y="5870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p:cNvSpPr>
            <p:nvPr/>
          </p:nvSpPr>
          <p:spPr bwMode="auto">
            <a:xfrm>
              <a:off x="4384624" y="5726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2741760" y="5430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p:cNvSpPr>
            <p:nvPr/>
          </p:nvSpPr>
          <p:spPr bwMode="auto">
            <a:xfrm>
              <a:off x="3550608" y="3657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p:cNvSpPr>
            <p:nvPr/>
          </p:nvSpPr>
          <p:spPr bwMode="auto">
            <a:xfrm>
              <a:off x="3775008" y="4178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p:cNvSpPr>
            <p:nvPr/>
          </p:nvSpPr>
          <p:spPr bwMode="auto">
            <a:xfrm>
              <a:off x="3935808" y="33144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p:cNvSpPr>
            <p:nvPr/>
          </p:nvSpPr>
          <p:spPr bwMode="auto">
            <a:xfrm>
              <a:off x="4079808" y="4483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p:cNvSpPr>
            <p:nvPr/>
          </p:nvSpPr>
          <p:spPr bwMode="auto">
            <a:xfrm>
              <a:off x="4007825" y="4931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p:cNvSpPr>
            <p:nvPr/>
          </p:nvSpPr>
          <p:spPr bwMode="auto">
            <a:xfrm>
              <a:off x="4384608" y="4787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p:cNvSpPr>
            <p:nvPr/>
          </p:nvSpPr>
          <p:spPr bwMode="auto">
            <a:xfrm>
              <a:off x="2741744" y="4491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p:cNvSpPr>
            <p:nvPr/>
          </p:nvSpPr>
          <p:spPr bwMode="auto">
            <a:xfrm>
              <a:off x="3988792" y="43070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p:cNvSpPr>
            <p:nvPr/>
          </p:nvSpPr>
          <p:spPr bwMode="auto">
            <a:xfrm>
              <a:off x="3617334" y="4927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p:cNvSpPr>
            <p:nvPr/>
          </p:nvSpPr>
          <p:spPr bwMode="auto">
            <a:xfrm>
              <a:off x="2697592" y="4783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2921992" y="53043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p:cNvSpPr>
            <p:nvPr/>
          </p:nvSpPr>
          <p:spPr bwMode="auto">
            <a:xfrm>
              <a:off x="3082792" y="44404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3226792" y="5609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3361351" y="54862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p:cNvSpPr>
            <p:nvPr/>
          </p:nvSpPr>
          <p:spPr bwMode="auto">
            <a:xfrm>
              <a:off x="3531592" y="59139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1888728" y="5617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3908392" y="52826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p:cNvSpPr>
            <p:nvPr/>
          </p:nvSpPr>
          <p:spPr bwMode="auto">
            <a:xfrm>
              <a:off x="4141192" y="44594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4470318" y="4915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p:cNvSpPr>
            <p:nvPr/>
          </p:nvSpPr>
          <p:spPr bwMode="auto">
            <a:xfrm>
              <a:off x="3550576" y="4771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3774976" y="52927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p:cNvSpPr>
            <p:nvPr/>
          </p:nvSpPr>
          <p:spPr bwMode="auto">
            <a:xfrm>
              <a:off x="3935776" y="44288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4079776" y="55975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4214335" y="54746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p:cNvSpPr>
            <p:nvPr/>
          </p:nvSpPr>
          <p:spPr bwMode="auto">
            <a:xfrm>
              <a:off x="4384576" y="59023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2741712" y="5605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p:cNvSpPr>
            <p:nvPr/>
          </p:nvSpPr>
          <p:spPr bwMode="auto">
            <a:xfrm>
              <a:off x="4384592" y="41373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p:cNvSpPr>
            <p:nvPr/>
          </p:nvSpPr>
          <p:spPr bwMode="auto">
            <a:xfrm>
              <a:off x="4013134" y="4757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3093392" y="4613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2718606" y="508693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p:cNvSpPr>
            <p:nvPr/>
          </p:nvSpPr>
          <p:spPr bwMode="auto">
            <a:xfrm>
              <a:off x="3478592" y="42707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3622592" y="543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p:cNvSpPr>
            <p:nvPr/>
          </p:nvSpPr>
          <p:spPr bwMode="auto">
            <a:xfrm>
              <a:off x="3550609" y="5888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p:cNvSpPr>
            <p:nvPr/>
          </p:nvSpPr>
          <p:spPr bwMode="auto">
            <a:xfrm>
              <a:off x="3927392" y="574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2284528" y="51147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4438734" y="5477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4304192" y="51129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p:cNvSpPr>
            <p:nvPr/>
          </p:nvSpPr>
          <p:spPr bwMode="auto">
            <a:xfrm>
              <a:off x="4013118" y="3819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3093376" y="3675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p:cNvSpPr>
            <p:nvPr/>
          </p:nvSpPr>
          <p:spPr bwMode="auto">
            <a:xfrm>
              <a:off x="3317776" y="41960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p:cNvSpPr>
            <p:nvPr/>
          </p:nvSpPr>
          <p:spPr bwMode="auto">
            <a:xfrm>
              <a:off x="3478576" y="3332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p:cNvSpPr>
            <p:nvPr/>
          </p:nvSpPr>
          <p:spPr bwMode="auto">
            <a:xfrm>
              <a:off x="4177008" y="47009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p:cNvSpPr>
            <p:nvPr/>
          </p:nvSpPr>
          <p:spPr bwMode="auto">
            <a:xfrm>
              <a:off x="3353976" y="37686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p:cNvSpPr>
            <p:nvPr/>
          </p:nvSpPr>
          <p:spPr bwMode="auto">
            <a:xfrm>
              <a:off x="3927376" y="48056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2284512" y="4509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4232176" y="51104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p:cNvSpPr>
            <p:nvPr/>
          </p:nvSpPr>
          <p:spPr bwMode="auto">
            <a:xfrm>
              <a:off x="4304176" y="4174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p:cNvSpPr>
            <p:nvPr/>
          </p:nvSpPr>
          <p:spPr bwMode="auto">
            <a:xfrm>
              <a:off x="3531560" y="432477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p:cNvSpPr>
            <p:nvPr/>
          </p:nvSpPr>
          <p:spPr bwMode="auto">
            <a:xfrm>
              <a:off x="3160102" y="4945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p:cNvSpPr>
            <p:nvPr/>
          </p:nvSpPr>
          <p:spPr bwMode="auto">
            <a:xfrm>
              <a:off x="2240360" y="4801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2464760" y="53220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p:cNvSpPr>
            <p:nvPr/>
          </p:nvSpPr>
          <p:spPr bwMode="auto">
            <a:xfrm>
              <a:off x="2625560" y="445808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2769560" y="56268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2904119" y="5503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p:cNvSpPr>
            <p:nvPr/>
          </p:nvSpPr>
          <p:spPr bwMode="auto">
            <a:xfrm>
              <a:off x="3074360" y="59316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1431496" y="5635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3451160" y="53003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p:cNvSpPr>
            <p:nvPr/>
          </p:nvSpPr>
          <p:spPr bwMode="auto">
            <a:xfrm>
              <a:off x="2712458" y="4038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5779368" y="51588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p:cNvSpPr>
            <p:nvPr/>
          </p:nvSpPr>
          <p:spPr bwMode="auto">
            <a:xfrm>
              <a:off x="5117232" y="25011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5341632" y="30219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5322184" y="50007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6355432" y="37489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p:cNvSpPr>
            <p:nvPr/>
          </p:nvSpPr>
          <p:spPr bwMode="auto">
            <a:xfrm>
              <a:off x="5322168" y="40621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p:cNvSpPr>
            <p:nvPr/>
          </p:nvSpPr>
          <p:spPr bwMode="auto">
            <a:xfrm>
              <a:off x="5183942" y="2832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p:cNvSpPr>
            <p:nvPr/>
          </p:nvSpPr>
          <p:spPr bwMode="auto">
            <a:xfrm>
              <a:off x="5278016" y="4354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5502416" y="4874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p:cNvSpPr>
            <p:nvPr/>
          </p:nvSpPr>
          <p:spPr bwMode="auto">
            <a:xfrm>
              <a:off x="5663216" y="40109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5807216" y="5179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p:cNvSpPr>
            <p:nvPr/>
          </p:nvSpPr>
          <p:spPr bwMode="auto">
            <a:xfrm>
              <a:off x="5735233" y="5628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6112016" y="5484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4936984" y="5014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5931768" y="53112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5269632" y="26535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5474584" y="5153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p:cNvSpPr>
            <p:nvPr/>
          </p:nvSpPr>
          <p:spPr bwMode="auto">
            <a:xfrm>
              <a:off x="5474568" y="42145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5336342" y="2984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p:cNvSpPr>
            <p:nvPr/>
          </p:nvSpPr>
          <p:spPr bwMode="auto">
            <a:xfrm>
              <a:off x="5430416" y="4506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5654816" y="5027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p:cNvSpPr>
            <p:nvPr/>
          </p:nvSpPr>
          <p:spPr bwMode="auto">
            <a:xfrm>
              <a:off x="5815616" y="41633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5959616" y="5332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p:cNvSpPr>
            <p:nvPr/>
          </p:nvSpPr>
          <p:spPr bwMode="auto">
            <a:xfrm>
              <a:off x="5887633" y="5780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p:cNvSpPr>
            <p:nvPr/>
          </p:nvSpPr>
          <p:spPr bwMode="auto">
            <a:xfrm>
              <a:off x="6264416" y="5636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5089384" y="51673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p:cNvSpPr>
            <p:nvPr/>
          </p:nvSpPr>
          <p:spPr bwMode="auto">
            <a:xfrm>
              <a:off x="6156168" y="57472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p:cNvSpPr>
            <p:nvPr/>
          </p:nvSpPr>
          <p:spPr bwMode="auto">
            <a:xfrm>
              <a:off x="5698984" y="55891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5698968" y="4650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5654816" y="4942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5879216" y="54633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p:cNvSpPr>
            <p:nvPr/>
          </p:nvSpPr>
          <p:spPr bwMode="auto">
            <a:xfrm>
              <a:off x="5026200" y="293379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p:cNvSpPr>
            <p:nvPr/>
          </p:nvSpPr>
          <p:spPr bwMode="auto">
            <a:xfrm>
              <a:off x="5987048" y="59317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p:cNvSpPr>
            <p:nvPr/>
          </p:nvSpPr>
          <p:spPr bwMode="auto">
            <a:xfrm>
              <a:off x="6374246" y="57492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p:cNvSpPr>
            <p:nvPr/>
          </p:nvSpPr>
          <p:spPr bwMode="auto">
            <a:xfrm>
              <a:off x="4845952" y="5776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5341616" y="29917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5546568" y="54913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p:cNvSpPr>
            <p:nvPr/>
          </p:nvSpPr>
          <p:spPr bwMode="auto">
            <a:xfrm>
              <a:off x="5898248" y="44992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p:cNvSpPr>
            <p:nvPr/>
          </p:nvSpPr>
          <p:spPr bwMode="auto">
            <a:xfrm>
              <a:off x="5108832" y="335441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5269632" y="24904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p:cNvSpPr>
            <p:nvPr/>
          </p:nvSpPr>
          <p:spPr bwMode="auto">
            <a:xfrm>
              <a:off x="6355465" y="57736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5089384" y="53332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p:cNvSpPr>
            <p:nvPr/>
          </p:nvSpPr>
          <p:spPr bwMode="auto">
            <a:xfrm>
              <a:off x="5898232" y="35606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p:cNvSpPr>
            <p:nvPr/>
          </p:nvSpPr>
          <p:spPr bwMode="auto">
            <a:xfrm>
              <a:off x="5108816" y="24158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p:cNvSpPr>
            <p:nvPr/>
          </p:nvSpPr>
          <p:spPr bwMode="auto">
            <a:xfrm>
              <a:off x="5341633" y="31694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p:cNvSpPr>
            <p:nvPr/>
          </p:nvSpPr>
          <p:spPr bwMode="auto">
            <a:xfrm>
              <a:off x="5089368" y="43946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5322600" y="2544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p:cNvSpPr>
            <p:nvPr/>
          </p:nvSpPr>
          <p:spPr bwMode="auto">
            <a:xfrm>
              <a:off x="4951142" y="31649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p:cNvSpPr>
            <p:nvPr/>
          </p:nvSpPr>
          <p:spPr bwMode="auto">
            <a:xfrm>
              <a:off x="5045216" y="46865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5269616" y="5207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p:cNvSpPr>
            <p:nvPr/>
          </p:nvSpPr>
          <p:spPr bwMode="auto">
            <a:xfrm>
              <a:off x="5430416" y="43434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p:cNvSpPr>
            <p:nvPr/>
          </p:nvSpPr>
          <p:spPr bwMode="auto">
            <a:xfrm>
              <a:off x="4684297" y="344633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p:cNvSpPr>
            <p:nvPr/>
          </p:nvSpPr>
          <p:spPr bwMode="auto">
            <a:xfrm>
              <a:off x="5502433" y="5960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p:cNvSpPr>
            <p:nvPr/>
          </p:nvSpPr>
          <p:spPr bwMode="auto">
            <a:xfrm>
              <a:off x="5879216" y="5816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6256016" y="51856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5339416" y="3069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p:cNvSpPr>
            <p:nvPr/>
          </p:nvSpPr>
          <p:spPr bwMode="auto">
            <a:xfrm>
              <a:off x="4759027" y="293321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5940168" y="53992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p:cNvSpPr>
            <p:nvPr/>
          </p:nvSpPr>
          <p:spPr bwMode="auto">
            <a:xfrm>
              <a:off x="4926336" y="27950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5896000" y="47526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p:cNvSpPr>
            <p:nvPr/>
          </p:nvSpPr>
          <p:spPr bwMode="auto">
            <a:xfrm>
              <a:off x="4456576" y="28085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p:cNvSpPr>
            <p:nvPr/>
          </p:nvSpPr>
          <p:spPr bwMode="auto">
            <a:xfrm>
              <a:off x="5087136" y="55866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p:cNvSpPr>
            <p:nvPr/>
          </p:nvSpPr>
          <p:spPr bwMode="auto">
            <a:xfrm>
              <a:off x="5887633" y="39585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p:cNvSpPr>
            <p:nvPr/>
          </p:nvSpPr>
          <p:spPr bwMode="auto">
            <a:xfrm>
              <a:off x="6022800" y="30615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6247200" y="35823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p:cNvSpPr>
            <p:nvPr/>
          </p:nvSpPr>
          <p:spPr bwMode="auto">
            <a:xfrm>
              <a:off x="5213936" y="38955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p:cNvSpPr>
            <p:nvPr/>
          </p:nvSpPr>
          <p:spPr bwMode="auto">
            <a:xfrm>
              <a:off x="6247184" y="26437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5213920" y="29569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p:cNvSpPr>
            <p:nvPr/>
          </p:nvSpPr>
          <p:spPr bwMode="auto">
            <a:xfrm>
              <a:off x="6089510" y="3392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p:cNvSpPr>
            <p:nvPr/>
          </p:nvSpPr>
          <p:spPr bwMode="auto">
            <a:xfrm>
              <a:off x="5169768" y="3248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5394168" y="37697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p:cNvSpPr>
            <p:nvPr/>
          </p:nvSpPr>
          <p:spPr bwMode="auto">
            <a:xfrm>
              <a:off x="5554968" y="29058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p:cNvSpPr>
            <p:nvPr/>
          </p:nvSpPr>
          <p:spPr bwMode="auto">
            <a:xfrm>
              <a:off x="5626985" y="4523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4989952" y="27137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p:cNvSpPr>
            <p:nvPr/>
          </p:nvSpPr>
          <p:spPr bwMode="auto">
            <a:xfrm>
              <a:off x="4828736" y="39097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p:cNvSpPr>
            <p:nvPr/>
          </p:nvSpPr>
          <p:spPr bwMode="auto">
            <a:xfrm>
              <a:off x="5823520" y="42061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p:cNvSpPr>
            <p:nvPr/>
          </p:nvSpPr>
          <p:spPr bwMode="auto">
            <a:xfrm>
              <a:off x="6175200" y="32139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p:cNvSpPr>
            <p:nvPr/>
          </p:nvSpPr>
          <p:spPr bwMode="auto">
            <a:xfrm>
              <a:off x="5366336" y="40479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p:cNvSpPr>
            <p:nvPr/>
          </p:nvSpPr>
          <p:spPr bwMode="auto">
            <a:xfrm>
              <a:off x="5366320" y="31093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p:cNvSpPr>
            <p:nvPr/>
          </p:nvSpPr>
          <p:spPr bwMode="auto">
            <a:xfrm>
              <a:off x="6241910" y="3545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p:cNvSpPr>
            <p:nvPr/>
          </p:nvSpPr>
          <p:spPr bwMode="auto">
            <a:xfrm>
              <a:off x="5322168" y="3401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p:cNvSpPr>
            <p:nvPr/>
          </p:nvSpPr>
          <p:spPr bwMode="auto">
            <a:xfrm>
              <a:off x="5546568" y="39221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p:cNvSpPr>
            <p:nvPr/>
          </p:nvSpPr>
          <p:spPr bwMode="auto">
            <a:xfrm>
              <a:off x="5707368" y="30582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p:cNvSpPr>
            <p:nvPr/>
          </p:nvSpPr>
          <p:spPr bwMode="auto">
            <a:xfrm>
              <a:off x="5851368" y="4226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p:cNvSpPr>
            <p:nvPr/>
          </p:nvSpPr>
          <p:spPr bwMode="auto">
            <a:xfrm>
              <a:off x="5379368" y="36091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p:cNvSpPr>
            <p:nvPr/>
          </p:nvSpPr>
          <p:spPr bwMode="auto">
            <a:xfrm>
              <a:off x="4981136" y="4062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6212135" y="463555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p:cNvSpPr>
            <p:nvPr/>
          </p:nvSpPr>
          <p:spPr bwMode="auto">
            <a:xfrm>
              <a:off x="5590720" y="3545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p:cNvSpPr>
            <p:nvPr/>
          </p:nvSpPr>
          <p:spPr bwMode="auto">
            <a:xfrm>
              <a:off x="5546568" y="38373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p:cNvSpPr>
            <p:nvPr/>
          </p:nvSpPr>
          <p:spPr bwMode="auto">
            <a:xfrm>
              <a:off x="5770968" y="43581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p:cNvSpPr>
            <p:nvPr/>
          </p:nvSpPr>
          <p:spPr bwMode="auto">
            <a:xfrm>
              <a:off x="5931768" y="34941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5878800" y="48265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5252182" y="29785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4737704" y="46713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p:cNvSpPr>
            <p:nvPr/>
          </p:nvSpPr>
          <p:spPr bwMode="auto">
            <a:xfrm>
              <a:off x="6247184" y="35521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p:cNvSpPr>
            <p:nvPr/>
          </p:nvSpPr>
          <p:spPr bwMode="auto">
            <a:xfrm>
              <a:off x="5438320" y="43861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p:cNvSpPr>
            <p:nvPr/>
          </p:nvSpPr>
          <p:spPr bwMode="auto">
            <a:xfrm>
              <a:off x="5790000" y="33940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p:cNvSpPr>
            <p:nvPr/>
          </p:nvSpPr>
          <p:spPr bwMode="auto">
            <a:xfrm>
              <a:off x="6014400" y="39148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p:cNvSpPr>
            <p:nvPr/>
          </p:nvSpPr>
          <p:spPr bwMode="auto">
            <a:xfrm>
              <a:off x="6175200" y="30508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p:cNvSpPr>
            <p:nvPr/>
          </p:nvSpPr>
          <p:spPr bwMode="auto">
            <a:xfrm>
              <a:off x="5233401" y="300282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p:cNvSpPr>
            <p:nvPr/>
          </p:nvSpPr>
          <p:spPr bwMode="auto">
            <a:xfrm>
              <a:off x="4981136" y="42280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p:cNvSpPr>
            <p:nvPr/>
          </p:nvSpPr>
          <p:spPr bwMode="auto">
            <a:xfrm>
              <a:off x="5789984" y="24554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p:cNvSpPr>
            <p:nvPr/>
          </p:nvSpPr>
          <p:spPr bwMode="auto">
            <a:xfrm>
              <a:off x="6014384" y="288071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p:cNvSpPr>
            <p:nvPr/>
          </p:nvSpPr>
          <p:spPr bwMode="auto">
            <a:xfrm>
              <a:off x="6247201" y="37298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p:cNvSpPr>
            <p:nvPr/>
          </p:nvSpPr>
          <p:spPr bwMode="auto">
            <a:xfrm>
              <a:off x="4981120" y="32894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p:cNvSpPr>
            <p:nvPr/>
          </p:nvSpPr>
          <p:spPr bwMode="auto">
            <a:xfrm>
              <a:off x="6361568" y="3257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5856710" y="37254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p:cNvSpPr>
            <p:nvPr/>
          </p:nvSpPr>
          <p:spPr bwMode="auto">
            <a:xfrm>
              <a:off x="4936968" y="35814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p:cNvSpPr>
            <p:nvPr/>
          </p:nvSpPr>
          <p:spPr bwMode="auto">
            <a:xfrm>
              <a:off x="5161368" y="4102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p:cNvSpPr>
            <p:nvPr/>
          </p:nvSpPr>
          <p:spPr bwMode="auto">
            <a:xfrm>
              <a:off x="5322168" y="32382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5394185" y="48558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p:cNvSpPr>
            <p:nvPr/>
          </p:nvSpPr>
          <p:spPr bwMode="auto">
            <a:xfrm>
              <a:off x="6470747" y="358228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p:cNvSpPr>
            <p:nvPr/>
          </p:nvSpPr>
          <p:spPr bwMode="auto">
            <a:xfrm>
              <a:off x="5831920" y="42940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p:cNvSpPr>
            <p:nvPr/>
          </p:nvSpPr>
          <p:spPr bwMode="auto">
            <a:xfrm>
              <a:off x="5831904" y="33554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p:cNvSpPr>
            <p:nvPr/>
          </p:nvSpPr>
          <p:spPr bwMode="auto">
            <a:xfrm>
              <a:off x="5787752" y="364742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4998336" y="25026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p:cNvSpPr>
            <p:nvPr/>
          </p:nvSpPr>
          <p:spPr bwMode="auto">
            <a:xfrm>
              <a:off x="6002130" y="32946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p:cNvSpPr>
            <p:nvPr/>
          </p:nvSpPr>
          <p:spPr bwMode="auto">
            <a:xfrm>
              <a:off x="4978888" y="448142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5931768" y="53112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p:cNvSpPr>
            <p:nvPr/>
          </p:nvSpPr>
          <p:spPr bwMode="auto">
            <a:xfrm>
              <a:off x="5494032" y="31743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5474584" y="5153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p:cNvSpPr>
            <p:nvPr/>
          </p:nvSpPr>
          <p:spPr bwMode="auto">
            <a:xfrm>
              <a:off x="6507832" y="39013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p:cNvSpPr>
            <p:nvPr/>
          </p:nvSpPr>
          <p:spPr bwMode="auto">
            <a:xfrm>
              <a:off x="5474568" y="42145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p:cNvSpPr>
            <p:nvPr/>
          </p:nvSpPr>
          <p:spPr bwMode="auto">
            <a:xfrm>
              <a:off x="5336342" y="2984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5959616" y="498848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p:cNvSpPr>
            <p:nvPr/>
          </p:nvSpPr>
          <p:spPr bwMode="auto">
            <a:xfrm>
              <a:off x="5911100" y="31441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5959616" y="5332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p:cNvSpPr>
            <p:nvPr/>
          </p:nvSpPr>
          <p:spPr bwMode="auto">
            <a:xfrm>
              <a:off x="6264416" y="5636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5089384" y="51673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6084168" y="54636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5422032" y="28059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5626984" y="53055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p:cNvSpPr>
            <p:nvPr/>
          </p:nvSpPr>
          <p:spPr bwMode="auto">
            <a:xfrm>
              <a:off x="5626968" y="43669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p:cNvSpPr>
            <p:nvPr/>
          </p:nvSpPr>
          <p:spPr bwMode="auto">
            <a:xfrm>
              <a:off x="5488742" y="31373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5582816" y="4658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5807216" y="5179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p:cNvSpPr>
            <p:nvPr/>
          </p:nvSpPr>
          <p:spPr bwMode="auto">
            <a:xfrm>
              <a:off x="4954200" y="26502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6112016" y="5484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p:cNvSpPr>
            <p:nvPr/>
          </p:nvSpPr>
          <p:spPr bwMode="auto">
            <a:xfrm>
              <a:off x="6040033" y="5933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p:cNvSpPr>
            <p:nvPr/>
          </p:nvSpPr>
          <p:spPr bwMode="auto">
            <a:xfrm>
              <a:off x="6416816" y="5789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5241784" y="53197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p:cNvSpPr>
            <p:nvPr/>
          </p:nvSpPr>
          <p:spPr bwMode="auto">
            <a:xfrm>
              <a:off x="6308568" y="58996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5807216" y="50949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p:cNvSpPr>
            <p:nvPr/>
          </p:nvSpPr>
          <p:spPr bwMode="auto">
            <a:xfrm>
              <a:off x="6031616" y="56157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p:cNvSpPr>
            <p:nvPr/>
          </p:nvSpPr>
          <p:spPr bwMode="auto">
            <a:xfrm>
              <a:off x="6336416" y="5920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p:cNvSpPr>
            <p:nvPr/>
          </p:nvSpPr>
          <p:spPr bwMode="auto">
            <a:xfrm>
              <a:off x="4321008" y="2527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p:cNvSpPr>
            <p:nvPr/>
          </p:nvSpPr>
          <p:spPr bwMode="auto">
            <a:xfrm>
              <a:off x="6526646" y="59016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p:cNvSpPr>
            <p:nvPr/>
          </p:nvSpPr>
          <p:spPr bwMode="auto">
            <a:xfrm>
              <a:off x="4998352" y="59289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p:cNvSpPr>
            <p:nvPr/>
          </p:nvSpPr>
          <p:spPr bwMode="auto">
            <a:xfrm>
              <a:off x="5494016" y="31441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p:cNvSpPr>
            <p:nvPr/>
          </p:nvSpPr>
          <p:spPr bwMode="auto">
            <a:xfrm>
              <a:off x="4582734" y="26296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6275048" y="51724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5422032" y="26428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p:cNvSpPr>
            <p:nvPr/>
          </p:nvSpPr>
          <p:spPr bwMode="auto">
            <a:xfrm>
              <a:off x="4542366" y="317295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5241784" y="54856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p:cNvSpPr>
            <p:nvPr/>
          </p:nvSpPr>
          <p:spPr bwMode="auto">
            <a:xfrm>
              <a:off x="6050632" y="37130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p:cNvSpPr>
            <p:nvPr/>
          </p:nvSpPr>
          <p:spPr bwMode="auto">
            <a:xfrm>
              <a:off x="5494033" y="33218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p:cNvSpPr>
            <p:nvPr/>
          </p:nvSpPr>
          <p:spPr bwMode="auto">
            <a:xfrm>
              <a:off x="5241768" y="45470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5475000" y="2696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p:cNvSpPr>
            <p:nvPr/>
          </p:nvSpPr>
          <p:spPr bwMode="auto">
            <a:xfrm>
              <a:off x="5103542" y="33173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5197616" y="4838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5422016" y="53597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6096711" y="4838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p:cNvSpPr>
            <p:nvPr/>
          </p:nvSpPr>
          <p:spPr bwMode="auto">
            <a:xfrm>
              <a:off x="5726816" y="56645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6408416" y="53380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p:cNvSpPr>
            <p:nvPr/>
          </p:nvSpPr>
          <p:spPr bwMode="auto">
            <a:xfrm>
              <a:off x="5491816" y="32217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p:cNvSpPr>
            <p:nvPr/>
          </p:nvSpPr>
          <p:spPr bwMode="auto">
            <a:xfrm>
              <a:off x="5696768" y="57213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p:cNvSpPr>
            <p:nvPr/>
          </p:nvSpPr>
          <p:spPr bwMode="auto">
            <a:xfrm>
              <a:off x="6092568" y="5551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6272800" y="54258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p:cNvSpPr>
            <p:nvPr/>
          </p:nvSpPr>
          <p:spPr bwMode="auto">
            <a:xfrm>
              <a:off x="5419784" y="28962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p:cNvSpPr>
            <p:nvPr/>
          </p:nvSpPr>
          <p:spPr bwMode="auto">
            <a:xfrm>
              <a:off x="5239536" y="57390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6055188" y="41673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6011036" y="4459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p:cNvSpPr>
            <p:nvPr/>
          </p:nvSpPr>
          <p:spPr bwMode="auto">
            <a:xfrm>
              <a:off x="6396236" y="41162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6207588" y="4319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6548636" y="42686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6163436" y="44486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p:cNvSpPr>
            <p:nvPr/>
          </p:nvSpPr>
          <p:spPr bwMode="auto">
            <a:xfrm>
              <a:off x="6620653" y="40637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p:cNvSpPr>
            <p:nvPr/>
          </p:nvSpPr>
          <p:spPr bwMode="auto">
            <a:xfrm>
              <a:off x="6127188" y="38749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6556540" y="43113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p:cNvSpPr>
            <p:nvPr/>
          </p:nvSpPr>
          <p:spPr bwMode="auto">
            <a:xfrm>
              <a:off x="6099356" y="415321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p:cNvSpPr>
            <p:nvPr/>
          </p:nvSpPr>
          <p:spPr bwMode="auto">
            <a:xfrm>
              <a:off x="6279588" y="40273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6584388" y="43321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p:cNvSpPr>
            <p:nvPr/>
          </p:nvSpPr>
          <p:spPr bwMode="auto">
            <a:xfrm>
              <a:off x="6279588" y="39425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6503988" y="44633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6171340" y="44914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p:cNvSpPr>
            <p:nvPr/>
          </p:nvSpPr>
          <p:spPr bwMode="auto">
            <a:xfrm>
              <a:off x="6589730" y="383064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6564940" y="43992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6207588" y="4319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6548636" y="42686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6359988" y="44721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6102347" y="49195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6058195" y="52115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6443395" y="48684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6254747" y="5071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6595795" y="50208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6210595" y="52008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6667812" y="48159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p:cNvSpPr>
            <p:nvPr/>
          </p:nvSpPr>
          <p:spPr bwMode="auto">
            <a:xfrm>
              <a:off x="5157962" y="3617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6603699" y="50635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p:cNvSpPr>
            <p:nvPr/>
          </p:nvSpPr>
          <p:spPr bwMode="auto">
            <a:xfrm>
              <a:off x="5804192" y="28191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6326747" y="47795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6631547" y="50843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6326747" y="46947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6551147" y="52155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p:cNvSpPr>
            <p:nvPr/>
          </p:nvSpPr>
          <p:spPr bwMode="auto">
            <a:xfrm>
              <a:off x="6514681" y="5537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6636889" y="45828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6612099" y="51514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6254747" y="5071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6595795" y="50208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6407147" y="52243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1891722" y="22040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2113128" y="2213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2187408" y="24554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2465952" y="22786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2312376" y="2070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2548186" y="20264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2769592" y="20356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2843872" y="22777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3122416" y="21009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2968840" y="1893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3315266" y="18825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3800968" y="1749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2780192" y="17332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4153792" y="1814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4000216" y="16064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2825554" y="24531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3046960" y="2462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3121240" y="27044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3399784" y="25276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3246208" y="23196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2186650" y="29196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2408056" y="2928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2482336" y="3170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2760880" y="29941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2607304" y="27862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2977538" y="29084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3198944" y="29175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p:cNvSpPr>
            <p:nvPr/>
          </p:nvSpPr>
          <p:spPr bwMode="auto">
            <a:xfrm>
              <a:off x="3273224" y="31597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3551768" y="29829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3398192" y="2774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1596446" y="26804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1817852" y="26895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1892132" y="29317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2170676" y="27549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2017100" y="25469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2282228" y="25004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2503634" y="25095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2577914" y="27517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2856458" y="25749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2702882" y="2366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3186811" y="23938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3408217" y="24029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3482497" y="26451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3761041" y="24683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3607465" y="22603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4016401" y="20323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4237807" y="2041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4312087" y="22836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4590631" y="21068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4437055" y="1898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4672865" y="18547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4894271" y="18638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4968551" y="21060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4950233" y="22813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3979540" y="26703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4406907" y="23286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4628313" y="23378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4981137" y="24031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4827561" y="21952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4454785" y="24238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4676191" y="24329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4750471" y="26751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5029015" y="24983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4875439" y="2290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5111249" y="22462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5332655" y="22553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5406935" y="24975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5388617" y="2672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4580163" y="27667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4845291" y="27201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5066697" y="27292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5419521" y="27946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5265945" y="25867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4767456" y="17373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4988862" y="17465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5063142" y="19886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5341686" y="18118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5188110" y="16039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5423920" y="15597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5645326" y="15689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5719606" y="18110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5701288" y="19863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4892834" y="20802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5157962" y="20336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5379368" y="20428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5732192" y="21081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5578616" y="19002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5368170" y="23278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5589576" y="23370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5663856" y="2579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5942400" y="24024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5788824" y="21944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6024634" y="2150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6246040" y="21594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6320320" y="24015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6302002" y="2576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5493548" y="26707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5758676" y="26242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5980082" y="26333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6332906" y="26987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6179330" y="24907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5605656" y="17668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5827062" y="1775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5901342" y="20181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6179886" y="18413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6026310" y="16333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6262120" y="15892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6483526" y="15983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6557806" y="18405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6539488" y="20158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5731034" y="21097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5996162" y="20631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6217568" y="2072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6570392" y="21376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6416816" y="19297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2129864" y="33283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2351270" y="33374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2425550" y="35796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2704094" y="34028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4093807" y="36428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2786328" y="31506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3007734" y="31598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3082014" y="34020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3063696" y="35773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2255242" y="36712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2520370" y="36246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2741776" y="36337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3094600" y="36991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2941024" y="34911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1144289" y="3347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1365695" y="33565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1439975" y="35987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1718519" y="34219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1564943" y="3213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1800753" y="3169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2022159" y="31789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2096439" y="34211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2078121" y="35964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1269667" y="36902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1534795" y="36437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1756201" y="36528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2109025" y="37182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1955449" y="3510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961348" y="25459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1182754" y="25551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1257034" y="27973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1535578" y="26205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1382002" y="24125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1617812" y="23683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1839218" y="23775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1913498" y="26196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1895180" y="27950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1086726" y="28888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1351854" y="28423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1573260" y="28514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1926084" y="29168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1772508" y="27088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949540" y="19639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1170946" y="19731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1245226" y="22153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1523770" y="203849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1370194" y="18305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1606004" y="17863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1827410" y="17955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1901690" y="20376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1883372" y="22130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1074918" y="23068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1340046" y="22603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1561452" y="22694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1914276" y="23348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1760700" y="21268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p:cNvSpPr>
            <p:nvPr/>
          </p:nvSpPr>
          <p:spPr bwMode="auto">
            <a:xfrm>
              <a:off x="2000777" y="37868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p:cNvSpPr>
            <p:nvPr/>
          </p:nvSpPr>
          <p:spPr bwMode="auto">
            <a:xfrm>
              <a:off x="1956625" y="40788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p:cNvSpPr>
            <p:nvPr/>
          </p:nvSpPr>
          <p:spPr bwMode="auto">
            <a:xfrm>
              <a:off x="2341825" y="37356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p:cNvSpPr>
            <p:nvPr/>
          </p:nvSpPr>
          <p:spPr bwMode="auto">
            <a:xfrm>
              <a:off x="2153177" y="39392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p:cNvSpPr>
            <p:nvPr/>
          </p:nvSpPr>
          <p:spPr bwMode="auto">
            <a:xfrm>
              <a:off x="2109025" y="42312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p:cNvSpPr>
            <p:nvPr/>
          </p:nvSpPr>
          <p:spPr bwMode="auto">
            <a:xfrm>
              <a:off x="2494225" y="38880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p:cNvSpPr>
            <p:nvPr/>
          </p:nvSpPr>
          <p:spPr bwMode="auto">
            <a:xfrm>
              <a:off x="2377577" y="43752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p:cNvSpPr>
            <p:nvPr/>
          </p:nvSpPr>
          <p:spPr bwMode="auto">
            <a:xfrm>
              <a:off x="2357137" y="401458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p:cNvSpPr>
            <p:nvPr/>
          </p:nvSpPr>
          <p:spPr bwMode="auto">
            <a:xfrm>
              <a:off x="1767977" y="4119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p:cNvSpPr>
            <p:nvPr/>
          </p:nvSpPr>
          <p:spPr bwMode="auto">
            <a:xfrm>
              <a:off x="1723825" y="4411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p:cNvSpPr>
            <p:nvPr/>
          </p:nvSpPr>
          <p:spPr bwMode="auto">
            <a:xfrm>
              <a:off x="2109025" y="4068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p:cNvSpPr>
            <p:nvPr/>
          </p:nvSpPr>
          <p:spPr bwMode="auto">
            <a:xfrm>
              <a:off x="2266636" y="31753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2501069" y="2041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3863841" y="3497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3542209" y="20200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3407503" y="21288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2133117" y="18759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1979541" y="1667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2215351" y="16237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2436757" y="16329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2511037" y="18751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2492719" y="20504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1684265" y="21442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3022600" y="17235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2170799" y="21068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2370047" y="19642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V="1">
              <a:off x="4654734" y="1559749"/>
              <a:ext cx="154970" cy="4593862"/>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9" name="Блок-схема: узел 978"/>
            <p:cNvSpPr>
              <a:spLocks/>
            </p:cNvSpPr>
            <p:nvPr/>
          </p:nvSpPr>
          <p:spPr bwMode="auto">
            <a:xfrm>
              <a:off x="4337789" y="2723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3608171" y="16153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3986091" y="16145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3967773" y="17898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3426193" y="15983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3998677" y="19116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3845101" y="17037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4236131" y="19317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4169977" y="16136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4547897" y="16128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4529579" y="17881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4436163" y="3025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4560483" y="19099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4406907" y="17020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4164131" y="23592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4097977" y="20411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4475897" y="20403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4457579" y="22157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4135659" y="22721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4488483" y="23375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4334907" y="21295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nvGrpSpPr>
            <p:cNvPr id="1027" name="Группа 1026"/>
            <p:cNvGrpSpPr/>
            <p:nvPr/>
          </p:nvGrpSpPr>
          <p:grpSpPr>
            <a:xfrm>
              <a:off x="983629" y="5160528"/>
              <a:ext cx="1583606" cy="896552"/>
              <a:chOff x="955386" y="5176375"/>
              <a:chExt cx="1583606" cy="896552"/>
            </a:xfrm>
          </p:grpSpPr>
          <p:sp>
            <p:nvSpPr>
              <p:cNvPr id="1028" name="Прямоугольник 1027"/>
              <p:cNvSpPr/>
              <p:nvPr/>
            </p:nvSpPr>
            <p:spPr bwMode="auto">
              <a:xfrm>
                <a:off x="971592" y="5185361"/>
                <a:ext cx="1567400" cy="8875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29" name="Прямая соединительная линия 1028"/>
              <p:cNvCxnSpPr/>
              <p:nvPr/>
            </p:nvCxnSpPr>
            <p:spPr bwMode="auto">
              <a:xfrm>
                <a:off x="2043673" y="5519343"/>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0" name="Прямая соединительная линия 1029"/>
              <p:cNvCxnSpPr/>
              <p:nvPr/>
            </p:nvCxnSpPr>
            <p:spPr bwMode="auto">
              <a:xfrm flipV="1">
                <a:off x="2049098" y="5288760"/>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 name="TextBox 1030"/>
              <p:cNvSpPr txBox="1"/>
              <p:nvPr/>
            </p:nvSpPr>
            <p:spPr>
              <a:xfrm>
                <a:off x="955386" y="5176375"/>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32" name="TextBox 1031"/>
              <p:cNvSpPr txBox="1"/>
              <p:nvPr/>
            </p:nvSpPr>
            <p:spPr>
              <a:xfrm>
                <a:off x="955386" y="5397231"/>
                <a:ext cx="1024639" cy="215444"/>
              </a:xfrm>
              <a:prstGeom prst="rect">
                <a:avLst/>
              </a:prstGeom>
              <a:noFill/>
            </p:spPr>
            <p:txBody>
              <a:bodyPr wrap="none" rtlCol="0">
                <a:spAutoFit/>
              </a:bodyPr>
              <a:lstStyle/>
              <a:p>
                <a:r>
                  <a:rPr lang="en-US" sz="800" dirty="0" smtClean="0"/>
                  <a:t>Learned </a:t>
                </a:r>
                <a:r>
                  <a:rPr lang="en-US" sz="800" dirty="0"/>
                  <a:t>boundary</a:t>
                </a:r>
                <a:endParaRPr lang="ru-RU" sz="800" dirty="0"/>
              </a:p>
            </p:txBody>
          </p:sp>
          <p:sp>
            <p:nvSpPr>
              <p:cNvPr id="1033" name="Блок-схема: узел 1032"/>
              <p:cNvSpPr>
                <a:spLocks/>
              </p:cNvSpPr>
              <p:nvPr/>
            </p:nvSpPr>
            <p:spPr bwMode="auto">
              <a:xfrm>
                <a:off x="2037290" y="56467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4" name="Блок-схема: узел 1033"/>
              <p:cNvSpPr>
                <a:spLocks/>
              </p:cNvSpPr>
              <p:nvPr/>
            </p:nvSpPr>
            <p:spPr bwMode="auto">
              <a:xfrm>
                <a:off x="2277430" y="56392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5" name="TextBox 1034"/>
              <p:cNvSpPr txBox="1"/>
              <p:nvPr/>
            </p:nvSpPr>
            <p:spPr>
              <a:xfrm>
                <a:off x="955386" y="5618087"/>
                <a:ext cx="923651" cy="215444"/>
              </a:xfrm>
              <a:prstGeom prst="rect">
                <a:avLst/>
              </a:prstGeom>
              <a:noFill/>
            </p:spPr>
            <p:txBody>
              <a:bodyPr wrap="none" rtlCol="0">
                <a:spAutoFit/>
              </a:bodyPr>
              <a:lstStyle/>
              <a:p>
                <a:r>
                  <a:rPr lang="en-US" sz="800" dirty="0" smtClean="0"/>
                  <a:t>Source samples</a:t>
                </a:r>
                <a:endParaRPr lang="ru-RU" sz="800" dirty="0"/>
              </a:p>
            </p:txBody>
          </p:sp>
          <p:sp>
            <p:nvSpPr>
              <p:cNvPr id="1036" name="TextBox 1035"/>
              <p:cNvSpPr txBox="1"/>
              <p:nvPr/>
            </p:nvSpPr>
            <p:spPr>
              <a:xfrm>
                <a:off x="955386" y="5838942"/>
                <a:ext cx="894797" cy="215444"/>
              </a:xfrm>
              <a:prstGeom prst="rect">
                <a:avLst/>
              </a:prstGeom>
              <a:noFill/>
            </p:spPr>
            <p:txBody>
              <a:bodyPr wrap="none" rtlCol="0">
                <a:spAutoFit/>
              </a:bodyPr>
              <a:lstStyle/>
              <a:p>
                <a:r>
                  <a:rPr lang="en-US" sz="800" dirty="0" smtClean="0"/>
                  <a:t>Target samples</a:t>
                </a:r>
                <a:endParaRPr lang="ru-RU" sz="800" dirty="0"/>
              </a:p>
            </p:txBody>
          </p:sp>
          <p:sp>
            <p:nvSpPr>
              <p:cNvPr id="1037" name="Блок-схема: узел 1036"/>
              <p:cNvSpPr>
                <a:spLocks/>
              </p:cNvSpPr>
              <p:nvPr/>
            </p:nvSpPr>
            <p:spPr bwMode="auto">
              <a:xfrm>
                <a:off x="2039637" y="5871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grpSp>
      <p:sp>
        <p:nvSpPr>
          <p:cNvPr id="698" name="Прямоугольник 697"/>
          <p:cNvSpPr/>
          <p:nvPr/>
        </p:nvSpPr>
        <p:spPr>
          <a:xfrm>
            <a:off x="2750745" y="6319192"/>
            <a:ext cx="5008102" cy="307777"/>
          </a:xfrm>
          <a:prstGeom prst="rect">
            <a:avLst/>
          </a:prstGeom>
        </p:spPr>
        <p:txBody>
          <a:bodyPr wrap="none">
            <a:spAutoFit/>
          </a:bodyPr>
          <a:lstStyle/>
          <a:p>
            <a:pPr algn="ctr"/>
            <a:r>
              <a:rPr lang="en-US" sz="1400" dirty="0" smtClean="0"/>
              <a:t>Linear separation </a:t>
            </a:r>
            <a:r>
              <a:rPr lang="en-US" sz="1400" dirty="0"/>
              <a:t>boundary </a:t>
            </a:r>
            <a:r>
              <a:rPr lang="en-US" sz="1400" dirty="0" smtClean="0"/>
              <a:t>for Source without covariate </a:t>
            </a:r>
            <a:r>
              <a:rPr lang="en-US" sz="1400" dirty="0"/>
              <a:t>shift</a:t>
            </a:r>
            <a:endParaRPr lang="ru-RU" sz="1400" dirty="0"/>
          </a:p>
        </p:txBody>
      </p:sp>
      <p:sp>
        <p:nvSpPr>
          <p:cNvPr id="702" name="Прямоугольник 701"/>
          <p:cNvSpPr/>
          <p:nvPr/>
        </p:nvSpPr>
        <p:spPr>
          <a:xfrm>
            <a:off x="179512" y="1683134"/>
            <a:ext cx="2016224" cy="2585323"/>
          </a:xfrm>
          <a:prstGeom prst="rect">
            <a:avLst/>
          </a:prstGeom>
        </p:spPr>
        <p:txBody>
          <a:bodyPr wrap="square">
            <a:spAutoFit/>
          </a:bodyPr>
          <a:lstStyle/>
          <a:p>
            <a:pPr lvl="0"/>
            <a:r>
              <a:rPr lang="en-US" dirty="0" smtClean="0">
                <a:solidFill>
                  <a:srgbClr val="000000"/>
                </a:solidFill>
              </a:rPr>
              <a:t>Target samples </a:t>
            </a:r>
            <a:r>
              <a:rPr lang="en-US" dirty="0" smtClean="0">
                <a:solidFill>
                  <a:srgbClr val="000000"/>
                </a:solidFill>
              </a:rPr>
              <a:t>left unlabeled </a:t>
            </a:r>
            <a:r>
              <a:rPr lang="en-US" dirty="0" smtClean="0">
                <a:solidFill>
                  <a:srgbClr val="000000"/>
                </a:solidFill>
              </a:rPr>
              <a:t>intentionally, but we assume those on the left of the “True” boundary are blue, and those on the right are red. </a:t>
            </a:r>
            <a:endParaRPr lang="ru-RU" dirty="0">
              <a:solidFill>
                <a:srgbClr val="000000"/>
              </a:solidFill>
            </a:endParaRPr>
          </a:p>
        </p:txBody>
      </p:sp>
      <p:sp>
        <p:nvSpPr>
          <p:cNvPr id="699" name="Прямоугольник 698"/>
          <p:cNvSpPr/>
          <p:nvPr/>
        </p:nvSpPr>
        <p:spPr>
          <a:xfrm>
            <a:off x="179512" y="5017062"/>
            <a:ext cx="2016224" cy="1200329"/>
          </a:xfrm>
          <a:prstGeom prst="rect">
            <a:avLst/>
          </a:prstGeom>
        </p:spPr>
        <p:txBody>
          <a:bodyPr wrap="square">
            <a:spAutoFit/>
          </a:bodyPr>
          <a:lstStyle/>
          <a:p>
            <a:pPr lvl="0"/>
            <a:r>
              <a:rPr lang="en-US" dirty="0" smtClean="0">
                <a:solidFill>
                  <a:srgbClr val="000000"/>
                </a:solidFill>
              </a:rPr>
              <a:t>Only source samples participate in training.</a:t>
            </a:r>
            <a:endParaRPr lang="ru-RU" dirty="0">
              <a:solidFill>
                <a:srgbClr val="000000"/>
              </a:solidFill>
            </a:endParaRPr>
          </a:p>
        </p:txBody>
      </p:sp>
    </p:spTree>
    <p:extLst>
      <p:ext uri="{BB962C8B-B14F-4D97-AF65-F5344CB8AC3E}">
        <p14:creationId xmlns:p14="http://schemas.microsoft.com/office/powerpoint/2010/main" val="96821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a:xfrm>
            <a:off x="457200" y="122238"/>
            <a:ext cx="7427168" cy="1218530"/>
          </a:xfrm>
        </p:spPr>
        <p:txBody>
          <a:bodyPr/>
          <a:lstStyle/>
          <a:p>
            <a:r>
              <a:rPr lang="en-US" sz="3600" dirty="0" smtClean="0">
                <a:solidFill>
                  <a:schemeClr val="accent1">
                    <a:lumMod val="75000"/>
                  </a:schemeClr>
                </a:solidFill>
              </a:rPr>
              <a:t>Toy example (continued)</a:t>
            </a:r>
            <a:endParaRPr lang="ru-RU" sz="3600"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42</a:t>
            </a:fld>
            <a:endParaRPr lang="ru-RU" altLang="ru-RU" dirty="0"/>
          </a:p>
        </p:txBody>
      </p:sp>
      <p:grpSp>
        <p:nvGrpSpPr>
          <p:cNvPr id="7" name="Группа 6"/>
          <p:cNvGrpSpPr/>
          <p:nvPr/>
        </p:nvGrpSpPr>
        <p:grpSpPr>
          <a:xfrm>
            <a:off x="2118176" y="1590145"/>
            <a:ext cx="5935934" cy="6658024"/>
            <a:chOff x="2118176" y="1590145"/>
            <a:chExt cx="5935934" cy="6658024"/>
          </a:xfrm>
        </p:grpSpPr>
        <p:sp>
          <p:nvSpPr>
            <p:cNvPr id="476" name="Прямоугольник 475"/>
            <p:cNvSpPr/>
            <p:nvPr/>
          </p:nvSpPr>
          <p:spPr bwMode="auto">
            <a:xfrm>
              <a:off x="2118176" y="1599210"/>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2147135" y="1623433"/>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5399327" y="3927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noChangeAspect="1"/>
            </p:cNvSpPr>
            <p:nvPr/>
          </p:nvSpPr>
          <p:spPr bwMode="auto">
            <a:xfrm>
              <a:off x="5027869" y="45479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4108127" y="4403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noChangeAspect="1"/>
            </p:cNvSpPr>
            <p:nvPr/>
          </p:nvSpPr>
          <p:spPr bwMode="auto">
            <a:xfrm>
              <a:off x="4332527" y="49247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noChangeAspect="1"/>
            </p:cNvSpPr>
            <p:nvPr/>
          </p:nvSpPr>
          <p:spPr bwMode="auto">
            <a:xfrm>
              <a:off x="4493327" y="40607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4637327" y="52295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noChangeAspect="1"/>
            </p:cNvSpPr>
            <p:nvPr/>
          </p:nvSpPr>
          <p:spPr bwMode="auto">
            <a:xfrm>
              <a:off x="4565344" y="56783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4942127" y="553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3299263" y="5237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noChangeAspect="1"/>
            </p:cNvSpPr>
            <p:nvPr/>
          </p:nvSpPr>
          <p:spPr bwMode="auto">
            <a:xfrm>
              <a:off x="5246927" y="58391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noChangeAspect="1"/>
            </p:cNvSpPr>
            <p:nvPr/>
          </p:nvSpPr>
          <p:spPr bwMode="auto">
            <a:xfrm>
              <a:off x="5318927" y="490299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noChangeAspect="1"/>
            </p:cNvSpPr>
            <p:nvPr/>
          </p:nvSpPr>
          <p:spPr bwMode="auto">
            <a:xfrm>
              <a:off x="5551727" y="407985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noChangeAspect="1"/>
            </p:cNvSpPr>
            <p:nvPr/>
          </p:nvSpPr>
          <p:spPr bwMode="auto">
            <a:xfrm>
              <a:off x="4942143" y="3769318"/>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noChangeAspect="1"/>
            </p:cNvSpPr>
            <p:nvPr/>
          </p:nvSpPr>
          <p:spPr bwMode="auto">
            <a:xfrm>
              <a:off x="4570685" y="43897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3650943" y="4245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noChangeAspect="1"/>
            </p:cNvSpPr>
            <p:nvPr/>
          </p:nvSpPr>
          <p:spPr bwMode="auto">
            <a:xfrm>
              <a:off x="3875343" y="47665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4036143" y="39026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4180143" y="50713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4108160" y="5520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4484943" y="5376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2842079" y="5079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noChangeAspect="1"/>
            </p:cNvSpPr>
            <p:nvPr/>
          </p:nvSpPr>
          <p:spPr bwMode="auto">
            <a:xfrm>
              <a:off x="4789743" y="568097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noChangeAspect="1"/>
            </p:cNvSpPr>
            <p:nvPr/>
          </p:nvSpPr>
          <p:spPr bwMode="auto">
            <a:xfrm>
              <a:off x="4861743" y="47448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5094543" y="3921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noChangeAspect="1"/>
            </p:cNvSpPr>
            <p:nvPr/>
          </p:nvSpPr>
          <p:spPr bwMode="auto">
            <a:xfrm>
              <a:off x="4942127" y="28307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noChangeAspect="1"/>
            </p:cNvSpPr>
            <p:nvPr/>
          </p:nvSpPr>
          <p:spPr bwMode="auto">
            <a:xfrm>
              <a:off x="4570669" y="3451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noChangeAspect="1"/>
            </p:cNvSpPr>
            <p:nvPr/>
          </p:nvSpPr>
          <p:spPr bwMode="auto">
            <a:xfrm>
              <a:off x="3650927" y="3307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noChangeAspect="1"/>
            </p:cNvSpPr>
            <p:nvPr/>
          </p:nvSpPr>
          <p:spPr bwMode="auto">
            <a:xfrm>
              <a:off x="3875327" y="38279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noChangeAspect="1"/>
            </p:cNvSpPr>
            <p:nvPr/>
          </p:nvSpPr>
          <p:spPr bwMode="auto">
            <a:xfrm>
              <a:off x="4036127" y="296402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4180127" y="41327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noChangeAspect="1"/>
            </p:cNvSpPr>
            <p:nvPr/>
          </p:nvSpPr>
          <p:spPr bwMode="auto">
            <a:xfrm>
              <a:off x="4108144" y="4581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noChangeAspect="1"/>
            </p:cNvSpPr>
            <p:nvPr/>
          </p:nvSpPr>
          <p:spPr bwMode="auto">
            <a:xfrm>
              <a:off x="4484927" y="4437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noChangeAspect="1"/>
            </p:cNvSpPr>
            <p:nvPr/>
          </p:nvSpPr>
          <p:spPr bwMode="auto">
            <a:xfrm>
              <a:off x="2842063" y="41411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noChangeAspect="1"/>
            </p:cNvSpPr>
            <p:nvPr/>
          </p:nvSpPr>
          <p:spPr bwMode="auto">
            <a:xfrm>
              <a:off x="4789727" y="47423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noChangeAspect="1"/>
            </p:cNvSpPr>
            <p:nvPr/>
          </p:nvSpPr>
          <p:spPr bwMode="auto">
            <a:xfrm>
              <a:off x="4861727" y="38062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5094527" y="2983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4089111" y="39567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noChangeAspect="1"/>
            </p:cNvSpPr>
            <p:nvPr/>
          </p:nvSpPr>
          <p:spPr bwMode="auto">
            <a:xfrm>
              <a:off x="3717653" y="4577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noChangeAspect="1"/>
            </p:cNvSpPr>
            <p:nvPr/>
          </p:nvSpPr>
          <p:spPr bwMode="auto">
            <a:xfrm>
              <a:off x="2797911" y="4433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3022311" y="4953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3183111" y="4090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3327111" y="52587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noChangeAspect="1"/>
            </p:cNvSpPr>
            <p:nvPr/>
          </p:nvSpPr>
          <p:spPr bwMode="auto">
            <a:xfrm>
              <a:off x="3255128" y="57075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3631911" y="55635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2456879" y="509395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noChangeAspect="1"/>
            </p:cNvSpPr>
            <p:nvPr/>
          </p:nvSpPr>
          <p:spPr bwMode="auto">
            <a:xfrm>
              <a:off x="3936711" y="58683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noChangeAspect="1"/>
            </p:cNvSpPr>
            <p:nvPr/>
          </p:nvSpPr>
          <p:spPr bwMode="auto">
            <a:xfrm>
              <a:off x="4008711" y="49322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4241511" y="41091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noChangeAspect="1"/>
            </p:cNvSpPr>
            <p:nvPr/>
          </p:nvSpPr>
          <p:spPr bwMode="auto">
            <a:xfrm>
              <a:off x="5180269" y="47003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noChangeAspect="1"/>
            </p:cNvSpPr>
            <p:nvPr/>
          </p:nvSpPr>
          <p:spPr bwMode="auto">
            <a:xfrm>
              <a:off x="4260527" y="45563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4484927" y="50771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noChangeAspect="1"/>
            </p:cNvSpPr>
            <p:nvPr/>
          </p:nvSpPr>
          <p:spPr bwMode="auto">
            <a:xfrm>
              <a:off x="4645727" y="42131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4789727" y="5381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noChangeAspect="1"/>
            </p:cNvSpPr>
            <p:nvPr/>
          </p:nvSpPr>
          <p:spPr bwMode="auto">
            <a:xfrm>
              <a:off x="4717744" y="58307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noChangeAspect="1"/>
            </p:cNvSpPr>
            <p:nvPr/>
          </p:nvSpPr>
          <p:spPr bwMode="auto">
            <a:xfrm>
              <a:off x="5094527" y="56867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3451663" y="5390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5471327" y="50553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5094543" y="3921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noChangeAspect="1"/>
            </p:cNvSpPr>
            <p:nvPr/>
          </p:nvSpPr>
          <p:spPr bwMode="auto">
            <a:xfrm>
              <a:off x="4723085" y="45421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3803343" y="4398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noChangeAspect="1"/>
            </p:cNvSpPr>
            <p:nvPr/>
          </p:nvSpPr>
          <p:spPr bwMode="auto">
            <a:xfrm>
              <a:off x="4027743" y="49189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noChangeAspect="1"/>
            </p:cNvSpPr>
            <p:nvPr/>
          </p:nvSpPr>
          <p:spPr bwMode="auto">
            <a:xfrm>
              <a:off x="4188543" y="405502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4332543" y="5223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4260560" y="56725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4637343" y="55285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2994479" y="5232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noChangeAspect="1"/>
            </p:cNvSpPr>
            <p:nvPr/>
          </p:nvSpPr>
          <p:spPr bwMode="auto">
            <a:xfrm>
              <a:off x="4942143" y="583337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noChangeAspect="1"/>
            </p:cNvSpPr>
            <p:nvPr/>
          </p:nvSpPr>
          <p:spPr bwMode="auto">
            <a:xfrm>
              <a:off x="5014143" y="48972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noChangeAspect="1"/>
            </p:cNvSpPr>
            <p:nvPr/>
          </p:nvSpPr>
          <p:spPr bwMode="auto">
            <a:xfrm>
              <a:off x="5246943" y="407411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noChangeAspect="1"/>
            </p:cNvSpPr>
            <p:nvPr/>
          </p:nvSpPr>
          <p:spPr bwMode="auto">
            <a:xfrm>
              <a:off x="5094527" y="29831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noChangeAspect="1"/>
            </p:cNvSpPr>
            <p:nvPr/>
          </p:nvSpPr>
          <p:spPr bwMode="auto">
            <a:xfrm>
              <a:off x="4723069" y="3603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noChangeAspect="1"/>
            </p:cNvSpPr>
            <p:nvPr/>
          </p:nvSpPr>
          <p:spPr bwMode="auto">
            <a:xfrm>
              <a:off x="3803327" y="3459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noChangeAspect="1"/>
            </p:cNvSpPr>
            <p:nvPr/>
          </p:nvSpPr>
          <p:spPr bwMode="auto">
            <a:xfrm>
              <a:off x="4027727" y="39803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noChangeAspect="1"/>
            </p:cNvSpPr>
            <p:nvPr/>
          </p:nvSpPr>
          <p:spPr bwMode="auto">
            <a:xfrm>
              <a:off x="4188527" y="311642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4332527" y="42851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noChangeAspect="1"/>
            </p:cNvSpPr>
            <p:nvPr/>
          </p:nvSpPr>
          <p:spPr bwMode="auto">
            <a:xfrm>
              <a:off x="4260544" y="47339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noChangeAspect="1"/>
            </p:cNvSpPr>
            <p:nvPr/>
          </p:nvSpPr>
          <p:spPr bwMode="auto">
            <a:xfrm>
              <a:off x="4637327" y="45899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noChangeAspect="1"/>
            </p:cNvSpPr>
            <p:nvPr/>
          </p:nvSpPr>
          <p:spPr bwMode="auto">
            <a:xfrm>
              <a:off x="2994463" y="4293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noChangeAspect="1"/>
            </p:cNvSpPr>
            <p:nvPr/>
          </p:nvSpPr>
          <p:spPr bwMode="auto">
            <a:xfrm>
              <a:off x="4942127" y="48947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noChangeAspect="1"/>
            </p:cNvSpPr>
            <p:nvPr/>
          </p:nvSpPr>
          <p:spPr bwMode="auto">
            <a:xfrm>
              <a:off x="5014127" y="39586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noChangeAspect="1"/>
            </p:cNvSpPr>
            <p:nvPr/>
          </p:nvSpPr>
          <p:spPr bwMode="auto">
            <a:xfrm>
              <a:off x="5246927" y="31355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noChangeAspect="1"/>
            </p:cNvSpPr>
            <p:nvPr/>
          </p:nvSpPr>
          <p:spPr bwMode="auto">
            <a:xfrm>
              <a:off x="4241511" y="410910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noChangeAspect="1"/>
            </p:cNvSpPr>
            <p:nvPr/>
          </p:nvSpPr>
          <p:spPr bwMode="auto">
            <a:xfrm>
              <a:off x="3870053" y="4729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noChangeAspect="1"/>
            </p:cNvSpPr>
            <p:nvPr/>
          </p:nvSpPr>
          <p:spPr bwMode="auto">
            <a:xfrm>
              <a:off x="2950311" y="4585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3174711" y="5106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3335511" y="42424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3479511" y="54111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noChangeAspect="1"/>
            </p:cNvSpPr>
            <p:nvPr/>
          </p:nvSpPr>
          <p:spPr bwMode="auto">
            <a:xfrm>
              <a:off x="3407528" y="58599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noChangeAspect="1"/>
            </p:cNvSpPr>
            <p:nvPr/>
          </p:nvSpPr>
          <p:spPr bwMode="auto">
            <a:xfrm>
              <a:off x="3784311" y="57159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2609279" y="524635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4161111" y="50846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4393911" y="42615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5404669" y="51362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noChangeAspect="1"/>
            </p:cNvSpPr>
            <p:nvPr/>
          </p:nvSpPr>
          <p:spPr bwMode="auto">
            <a:xfrm>
              <a:off x="4484927" y="499229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4709327" y="5513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noChangeAspect="1"/>
            </p:cNvSpPr>
            <p:nvPr/>
          </p:nvSpPr>
          <p:spPr bwMode="auto">
            <a:xfrm>
              <a:off x="4870127" y="4649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noChangeAspect="1"/>
            </p:cNvSpPr>
            <p:nvPr/>
          </p:nvSpPr>
          <p:spPr bwMode="auto">
            <a:xfrm>
              <a:off x="5014127" y="5817897"/>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noChangeAspect="1"/>
            </p:cNvSpPr>
            <p:nvPr/>
          </p:nvSpPr>
          <p:spPr bwMode="auto">
            <a:xfrm>
              <a:off x="4827574" y="594306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noChangeAspect="1"/>
            </p:cNvSpPr>
            <p:nvPr/>
          </p:nvSpPr>
          <p:spPr bwMode="auto">
            <a:xfrm>
              <a:off x="5193942" y="583751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noChangeAspect="1"/>
            </p:cNvSpPr>
            <p:nvPr/>
          </p:nvSpPr>
          <p:spPr bwMode="auto">
            <a:xfrm>
              <a:off x="3676063" y="5826297"/>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noChangeAspect="1"/>
            </p:cNvSpPr>
            <p:nvPr/>
          </p:nvSpPr>
          <p:spPr bwMode="auto">
            <a:xfrm>
              <a:off x="5318943" y="435770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noChangeAspect="1"/>
            </p:cNvSpPr>
            <p:nvPr/>
          </p:nvSpPr>
          <p:spPr bwMode="auto">
            <a:xfrm>
              <a:off x="4947485" y="49781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noChangeAspect="1"/>
            </p:cNvSpPr>
            <p:nvPr/>
          </p:nvSpPr>
          <p:spPr bwMode="auto">
            <a:xfrm>
              <a:off x="4027743" y="48341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4252143" y="5354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noChangeAspect="1"/>
            </p:cNvSpPr>
            <p:nvPr/>
          </p:nvSpPr>
          <p:spPr bwMode="auto">
            <a:xfrm>
              <a:off x="4412943" y="449101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4556943" y="56597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4691502" y="553684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noChangeAspect="1"/>
            </p:cNvSpPr>
            <p:nvPr/>
          </p:nvSpPr>
          <p:spPr bwMode="auto">
            <a:xfrm>
              <a:off x="4861743" y="59645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3181656" y="53347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noChangeAspect="1"/>
            </p:cNvSpPr>
            <p:nvPr/>
          </p:nvSpPr>
          <p:spPr bwMode="auto">
            <a:xfrm>
              <a:off x="5051973" y="594572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5238543" y="533324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noChangeAspect="1"/>
            </p:cNvSpPr>
            <p:nvPr/>
          </p:nvSpPr>
          <p:spPr bwMode="auto">
            <a:xfrm>
              <a:off x="5471343" y="451010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noChangeAspect="1"/>
            </p:cNvSpPr>
            <p:nvPr/>
          </p:nvSpPr>
          <p:spPr bwMode="auto">
            <a:xfrm>
              <a:off x="5318927" y="341910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4947469" y="40395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noChangeAspect="1"/>
            </p:cNvSpPr>
            <p:nvPr/>
          </p:nvSpPr>
          <p:spPr bwMode="auto">
            <a:xfrm>
              <a:off x="4027727" y="389555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4252127" y="4416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noChangeAspect="1"/>
            </p:cNvSpPr>
            <p:nvPr/>
          </p:nvSpPr>
          <p:spPr bwMode="auto">
            <a:xfrm>
              <a:off x="4412927" y="355241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noChangeAspect="1"/>
            </p:cNvSpPr>
            <p:nvPr/>
          </p:nvSpPr>
          <p:spPr bwMode="auto">
            <a:xfrm>
              <a:off x="4556927" y="4721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4484944" y="5169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4861727" y="5025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noChangeAspect="1"/>
            </p:cNvSpPr>
            <p:nvPr/>
          </p:nvSpPr>
          <p:spPr bwMode="auto">
            <a:xfrm>
              <a:off x="3218863" y="4729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5166527" y="53307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noChangeAspect="1"/>
            </p:cNvSpPr>
            <p:nvPr/>
          </p:nvSpPr>
          <p:spPr bwMode="auto">
            <a:xfrm>
              <a:off x="5238527" y="43946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noChangeAspect="1"/>
            </p:cNvSpPr>
            <p:nvPr/>
          </p:nvSpPr>
          <p:spPr bwMode="auto">
            <a:xfrm>
              <a:off x="5471327" y="357150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noChangeAspect="1"/>
            </p:cNvSpPr>
            <p:nvPr/>
          </p:nvSpPr>
          <p:spPr bwMode="auto">
            <a:xfrm>
              <a:off x="4927000" y="303054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4094453" y="5165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3174711" y="5021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3399111" y="5542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noChangeAspect="1"/>
            </p:cNvSpPr>
            <p:nvPr/>
          </p:nvSpPr>
          <p:spPr bwMode="auto">
            <a:xfrm>
              <a:off x="3559911" y="467840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noChangeAspect="1"/>
            </p:cNvSpPr>
            <p:nvPr/>
          </p:nvSpPr>
          <p:spPr bwMode="auto">
            <a:xfrm>
              <a:off x="3703911" y="5847143"/>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noChangeAspect="1"/>
            </p:cNvSpPr>
            <p:nvPr/>
          </p:nvSpPr>
          <p:spPr bwMode="auto">
            <a:xfrm>
              <a:off x="3506943" y="6010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noChangeAspect="1"/>
            </p:cNvSpPr>
            <p:nvPr/>
          </p:nvSpPr>
          <p:spPr bwMode="auto">
            <a:xfrm>
              <a:off x="3894141" y="582831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2365847" y="5855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4385511" y="55206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noChangeAspect="1"/>
            </p:cNvSpPr>
            <p:nvPr/>
          </p:nvSpPr>
          <p:spPr bwMode="auto">
            <a:xfrm>
              <a:off x="4730066" y="38782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noChangeAspect="1"/>
            </p:cNvSpPr>
            <p:nvPr/>
          </p:nvSpPr>
          <p:spPr bwMode="auto">
            <a:xfrm>
              <a:off x="4795069" y="488036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noChangeAspect="1"/>
            </p:cNvSpPr>
            <p:nvPr/>
          </p:nvSpPr>
          <p:spPr bwMode="auto">
            <a:xfrm>
              <a:off x="3875327" y="473636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4099727" y="52571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4260527" y="43932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4404527" y="55619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noChangeAspect="1"/>
            </p:cNvSpPr>
            <p:nvPr/>
          </p:nvSpPr>
          <p:spPr bwMode="auto">
            <a:xfrm>
              <a:off x="4332544" y="6010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noChangeAspect="1"/>
            </p:cNvSpPr>
            <p:nvPr/>
          </p:nvSpPr>
          <p:spPr bwMode="auto">
            <a:xfrm>
              <a:off x="4709327" y="5866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3066463" y="55703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5086127" y="52354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noChangeAspect="1"/>
            </p:cNvSpPr>
            <p:nvPr/>
          </p:nvSpPr>
          <p:spPr bwMode="auto">
            <a:xfrm>
              <a:off x="4709343" y="41017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4337885" y="47222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noChangeAspect="1"/>
            </p:cNvSpPr>
            <p:nvPr/>
          </p:nvSpPr>
          <p:spPr bwMode="auto">
            <a:xfrm>
              <a:off x="3418143" y="457822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3642543" y="50990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noChangeAspect="1"/>
            </p:cNvSpPr>
            <p:nvPr/>
          </p:nvSpPr>
          <p:spPr bwMode="auto">
            <a:xfrm>
              <a:off x="3803343" y="4235079"/>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3947343" y="54038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noChangeAspect="1"/>
            </p:cNvSpPr>
            <p:nvPr/>
          </p:nvSpPr>
          <p:spPr bwMode="auto">
            <a:xfrm>
              <a:off x="3875360" y="58526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noChangeAspect="1"/>
            </p:cNvSpPr>
            <p:nvPr/>
          </p:nvSpPr>
          <p:spPr bwMode="auto">
            <a:xfrm>
              <a:off x="4252143" y="57086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2609279" y="54122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noChangeAspect="1"/>
            </p:cNvSpPr>
            <p:nvPr/>
          </p:nvSpPr>
          <p:spPr bwMode="auto">
            <a:xfrm>
              <a:off x="4556943" y="60134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4628943" y="50773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noChangeAspect="1"/>
            </p:cNvSpPr>
            <p:nvPr/>
          </p:nvSpPr>
          <p:spPr bwMode="auto">
            <a:xfrm>
              <a:off x="4861743" y="42541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noChangeAspect="1"/>
            </p:cNvSpPr>
            <p:nvPr/>
          </p:nvSpPr>
          <p:spPr bwMode="auto">
            <a:xfrm>
              <a:off x="4709327" y="3163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noChangeAspect="1"/>
            </p:cNvSpPr>
            <p:nvPr/>
          </p:nvSpPr>
          <p:spPr bwMode="auto">
            <a:xfrm>
              <a:off x="4337869" y="37836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noChangeAspect="1"/>
            </p:cNvSpPr>
            <p:nvPr/>
          </p:nvSpPr>
          <p:spPr bwMode="auto">
            <a:xfrm>
              <a:off x="3418127" y="36396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noChangeAspect="1"/>
            </p:cNvSpPr>
            <p:nvPr/>
          </p:nvSpPr>
          <p:spPr bwMode="auto">
            <a:xfrm>
              <a:off x="3642527" y="41604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noChangeAspect="1"/>
            </p:cNvSpPr>
            <p:nvPr/>
          </p:nvSpPr>
          <p:spPr bwMode="auto">
            <a:xfrm>
              <a:off x="3803327" y="329647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noChangeAspect="1"/>
            </p:cNvSpPr>
            <p:nvPr/>
          </p:nvSpPr>
          <p:spPr bwMode="auto">
            <a:xfrm>
              <a:off x="3947327" y="44652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noChangeAspect="1"/>
            </p:cNvSpPr>
            <p:nvPr/>
          </p:nvSpPr>
          <p:spPr bwMode="auto">
            <a:xfrm>
              <a:off x="3875344" y="49140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noChangeAspect="1"/>
            </p:cNvSpPr>
            <p:nvPr/>
          </p:nvSpPr>
          <p:spPr bwMode="auto">
            <a:xfrm>
              <a:off x="4347596" y="393174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noChangeAspect="1"/>
            </p:cNvSpPr>
            <p:nvPr/>
          </p:nvSpPr>
          <p:spPr bwMode="auto">
            <a:xfrm>
              <a:off x="2609263" y="44736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4556927" y="50748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noChangeAspect="1"/>
            </p:cNvSpPr>
            <p:nvPr/>
          </p:nvSpPr>
          <p:spPr bwMode="auto">
            <a:xfrm>
              <a:off x="4628927" y="413870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noChangeAspect="1"/>
            </p:cNvSpPr>
            <p:nvPr/>
          </p:nvSpPr>
          <p:spPr bwMode="auto">
            <a:xfrm>
              <a:off x="4861727" y="3315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noChangeAspect="1"/>
            </p:cNvSpPr>
            <p:nvPr/>
          </p:nvSpPr>
          <p:spPr bwMode="auto">
            <a:xfrm>
              <a:off x="3856311" y="4289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noChangeAspect="1"/>
            </p:cNvSpPr>
            <p:nvPr/>
          </p:nvSpPr>
          <p:spPr bwMode="auto">
            <a:xfrm>
              <a:off x="3484853" y="490960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2565111" y="47656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2789511" y="52864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2950311" y="44224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3094311" y="55912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noChangeAspect="1"/>
            </p:cNvSpPr>
            <p:nvPr/>
          </p:nvSpPr>
          <p:spPr bwMode="auto">
            <a:xfrm>
              <a:off x="3022328" y="604000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noChangeAspect="1"/>
            </p:cNvSpPr>
            <p:nvPr/>
          </p:nvSpPr>
          <p:spPr bwMode="auto">
            <a:xfrm>
              <a:off x="3399111" y="589600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2224079" y="54264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3775911" y="52646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noChangeAspect="1"/>
            </p:cNvSpPr>
            <p:nvPr/>
          </p:nvSpPr>
          <p:spPr bwMode="auto">
            <a:xfrm>
              <a:off x="4008711" y="4441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noChangeAspect="1"/>
            </p:cNvSpPr>
            <p:nvPr/>
          </p:nvSpPr>
          <p:spPr bwMode="auto">
            <a:xfrm>
              <a:off x="5183343" y="478469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5407743" y="53054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noChangeAspect="1"/>
            </p:cNvSpPr>
            <p:nvPr/>
          </p:nvSpPr>
          <p:spPr bwMode="auto">
            <a:xfrm>
              <a:off x="5568543" y="4441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4374479" y="56186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5645901" y="4770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noChangeAspect="1"/>
            </p:cNvSpPr>
            <p:nvPr/>
          </p:nvSpPr>
          <p:spPr bwMode="auto">
            <a:xfrm>
              <a:off x="4726159" y="46265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4950559" y="51473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noChangeAspect="1"/>
            </p:cNvSpPr>
            <p:nvPr/>
          </p:nvSpPr>
          <p:spPr bwMode="auto">
            <a:xfrm>
              <a:off x="5111359" y="428341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5255359" y="54521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noChangeAspect="1"/>
            </p:cNvSpPr>
            <p:nvPr/>
          </p:nvSpPr>
          <p:spPr bwMode="auto">
            <a:xfrm>
              <a:off x="5183376" y="59009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noChangeAspect="1"/>
            </p:cNvSpPr>
            <p:nvPr/>
          </p:nvSpPr>
          <p:spPr bwMode="auto">
            <a:xfrm>
              <a:off x="5560159" y="57569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3917295" y="5460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noChangeAspect="1"/>
            </p:cNvSpPr>
            <p:nvPr/>
          </p:nvSpPr>
          <p:spPr bwMode="auto">
            <a:xfrm>
              <a:off x="4726143" y="368795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noChangeAspect="1"/>
            </p:cNvSpPr>
            <p:nvPr/>
          </p:nvSpPr>
          <p:spPr bwMode="auto">
            <a:xfrm>
              <a:off x="4950543" y="42087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noChangeAspect="1"/>
            </p:cNvSpPr>
            <p:nvPr/>
          </p:nvSpPr>
          <p:spPr bwMode="auto">
            <a:xfrm>
              <a:off x="5111343" y="334481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noChangeAspect="1"/>
            </p:cNvSpPr>
            <p:nvPr/>
          </p:nvSpPr>
          <p:spPr bwMode="auto">
            <a:xfrm>
              <a:off x="5255343" y="4513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noChangeAspect="1"/>
            </p:cNvSpPr>
            <p:nvPr/>
          </p:nvSpPr>
          <p:spPr bwMode="auto">
            <a:xfrm>
              <a:off x="5183360" y="49623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noChangeAspect="1"/>
            </p:cNvSpPr>
            <p:nvPr/>
          </p:nvSpPr>
          <p:spPr bwMode="auto">
            <a:xfrm>
              <a:off x="5560143" y="48183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noChangeAspect="1"/>
            </p:cNvSpPr>
            <p:nvPr/>
          </p:nvSpPr>
          <p:spPr bwMode="auto">
            <a:xfrm>
              <a:off x="3917279" y="45219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noChangeAspect="1"/>
            </p:cNvSpPr>
            <p:nvPr/>
          </p:nvSpPr>
          <p:spPr bwMode="auto">
            <a:xfrm>
              <a:off x="5164327" y="433749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noChangeAspect="1"/>
            </p:cNvSpPr>
            <p:nvPr/>
          </p:nvSpPr>
          <p:spPr bwMode="auto">
            <a:xfrm>
              <a:off x="4792869" y="495794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noChangeAspect="1"/>
            </p:cNvSpPr>
            <p:nvPr/>
          </p:nvSpPr>
          <p:spPr bwMode="auto">
            <a:xfrm>
              <a:off x="3873127" y="481394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4097527" y="53347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noChangeAspect="1"/>
            </p:cNvSpPr>
            <p:nvPr/>
          </p:nvSpPr>
          <p:spPr bwMode="auto">
            <a:xfrm>
              <a:off x="4258327" y="447080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4402327" y="5639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4536886" y="5516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noChangeAspect="1"/>
            </p:cNvSpPr>
            <p:nvPr/>
          </p:nvSpPr>
          <p:spPr bwMode="auto">
            <a:xfrm>
              <a:off x="4707127" y="5944343"/>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3064263" y="5647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5083927" y="53130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noChangeAspect="1"/>
            </p:cNvSpPr>
            <p:nvPr/>
          </p:nvSpPr>
          <p:spPr bwMode="auto">
            <a:xfrm>
              <a:off x="5316727" y="448989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5645853" y="49463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noChangeAspect="1"/>
            </p:cNvSpPr>
            <p:nvPr/>
          </p:nvSpPr>
          <p:spPr bwMode="auto">
            <a:xfrm>
              <a:off x="4726111" y="480237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4950511" y="53231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noChangeAspect="1"/>
            </p:cNvSpPr>
            <p:nvPr/>
          </p:nvSpPr>
          <p:spPr bwMode="auto">
            <a:xfrm>
              <a:off x="5111311" y="44592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5255311" y="56279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5389870" y="550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noChangeAspect="1"/>
            </p:cNvSpPr>
            <p:nvPr/>
          </p:nvSpPr>
          <p:spPr bwMode="auto">
            <a:xfrm>
              <a:off x="5560111" y="593277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3917247" y="56363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noChangeAspect="1"/>
            </p:cNvSpPr>
            <p:nvPr/>
          </p:nvSpPr>
          <p:spPr bwMode="auto">
            <a:xfrm>
              <a:off x="5560127" y="416778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noChangeAspect="1"/>
            </p:cNvSpPr>
            <p:nvPr/>
          </p:nvSpPr>
          <p:spPr bwMode="auto">
            <a:xfrm>
              <a:off x="5188669" y="47882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4268927" y="46442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3894141" y="511733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noChangeAspect="1"/>
            </p:cNvSpPr>
            <p:nvPr/>
          </p:nvSpPr>
          <p:spPr bwMode="auto">
            <a:xfrm>
              <a:off x="4654127" y="430109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4798127" y="54698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noChangeAspect="1"/>
            </p:cNvSpPr>
            <p:nvPr/>
          </p:nvSpPr>
          <p:spPr bwMode="auto">
            <a:xfrm>
              <a:off x="4726144" y="5918641"/>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noChangeAspect="1"/>
            </p:cNvSpPr>
            <p:nvPr/>
          </p:nvSpPr>
          <p:spPr bwMode="auto">
            <a:xfrm>
              <a:off x="5102927" y="5774641"/>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3460063" y="514512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5614269" y="5507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5479727" y="5143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noChangeAspect="1"/>
            </p:cNvSpPr>
            <p:nvPr/>
          </p:nvSpPr>
          <p:spPr bwMode="auto">
            <a:xfrm>
              <a:off x="5188653" y="384963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4268911" y="37056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noChangeAspect="1"/>
            </p:cNvSpPr>
            <p:nvPr/>
          </p:nvSpPr>
          <p:spPr bwMode="auto">
            <a:xfrm>
              <a:off x="4493311" y="42264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noChangeAspect="1"/>
            </p:cNvSpPr>
            <p:nvPr/>
          </p:nvSpPr>
          <p:spPr bwMode="auto">
            <a:xfrm>
              <a:off x="4654111" y="336249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noChangeAspect="1"/>
            </p:cNvSpPr>
            <p:nvPr/>
          </p:nvSpPr>
          <p:spPr bwMode="auto">
            <a:xfrm>
              <a:off x="5352543" y="473130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noChangeAspect="1"/>
            </p:cNvSpPr>
            <p:nvPr/>
          </p:nvSpPr>
          <p:spPr bwMode="auto">
            <a:xfrm>
              <a:off x="4529511" y="379902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noChangeAspect="1"/>
            </p:cNvSpPr>
            <p:nvPr/>
          </p:nvSpPr>
          <p:spPr bwMode="auto">
            <a:xfrm>
              <a:off x="5102911" y="48360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3460047" y="45396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5407711" y="51408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noChangeAspect="1"/>
            </p:cNvSpPr>
            <p:nvPr/>
          </p:nvSpPr>
          <p:spPr bwMode="auto">
            <a:xfrm>
              <a:off x="5479711" y="420472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noChangeAspect="1"/>
            </p:cNvSpPr>
            <p:nvPr/>
          </p:nvSpPr>
          <p:spPr bwMode="auto">
            <a:xfrm>
              <a:off x="4707095" y="435517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noChangeAspect="1"/>
            </p:cNvSpPr>
            <p:nvPr/>
          </p:nvSpPr>
          <p:spPr bwMode="auto">
            <a:xfrm>
              <a:off x="4335637" y="497562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noChangeAspect="1"/>
            </p:cNvSpPr>
            <p:nvPr/>
          </p:nvSpPr>
          <p:spPr bwMode="auto">
            <a:xfrm>
              <a:off x="3415895" y="483162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3640295" y="53524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noChangeAspect="1"/>
            </p:cNvSpPr>
            <p:nvPr/>
          </p:nvSpPr>
          <p:spPr bwMode="auto">
            <a:xfrm>
              <a:off x="3801095" y="448848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3945095" y="56572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4079654" y="553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noChangeAspect="1"/>
            </p:cNvSpPr>
            <p:nvPr/>
          </p:nvSpPr>
          <p:spPr bwMode="auto">
            <a:xfrm>
              <a:off x="4249895" y="5962025"/>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2607031" y="56656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4626695" y="5330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noChangeAspect="1"/>
            </p:cNvSpPr>
            <p:nvPr/>
          </p:nvSpPr>
          <p:spPr bwMode="auto">
            <a:xfrm>
              <a:off x="3887993" y="4069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6954903" y="51892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noChangeAspect="1"/>
            </p:cNvSpPr>
            <p:nvPr/>
          </p:nvSpPr>
          <p:spPr bwMode="auto">
            <a:xfrm>
              <a:off x="6292767" y="253155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6517167" y="30523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6497719" y="50311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7530967" y="37793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noChangeAspect="1"/>
            </p:cNvSpPr>
            <p:nvPr/>
          </p:nvSpPr>
          <p:spPr bwMode="auto">
            <a:xfrm>
              <a:off x="6497703" y="40925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noChangeAspect="1"/>
            </p:cNvSpPr>
            <p:nvPr/>
          </p:nvSpPr>
          <p:spPr bwMode="auto">
            <a:xfrm>
              <a:off x="6359477" y="28629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noChangeAspect="1"/>
            </p:cNvSpPr>
            <p:nvPr/>
          </p:nvSpPr>
          <p:spPr bwMode="auto">
            <a:xfrm>
              <a:off x="6453551" y="43845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6677951" y="4905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noChangeAspect="1"/>
            </p:cNvSpPr>
            <p:nvPr/>
          </p:nvSpPr>
          <p:spPr bwMode="auto">
            <a:xfrm>
              <a:off x="6838751" y="404139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6982751" y="52101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noChangeAspect="1"/>
            </p:cNvSpPr>
            <p:nvPr/>
          </p:nvSpPr>
          <p:spPr bwMode="auto">
            <a:xfrm>
              <a:off x="6910768" y="56589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7287551" y="5514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6112519" y="50453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7107303" y="534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6445167" y="26839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6650119" y="51835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noChangeAspect="1"/>
            </p:cNvSpPr>
            <p:nvPr/>
          </p:nvSpPr>
          <p:spPr bwMode="auto">
            <a:xfrm>
              <a:off x="6650103" y="42449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6511877" y="30153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noChangeAspect="1"/>
            </p:cNvSpPr>
            <p:nvPr/>
          </p:nvSpPr>
          <p:spPr bwMode="auto">
            <a:xfrm>
              <a:off x="6605951" y="45369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6830351" y="50577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noChangeAspect="1"/>
            </p:cNvSpPr>
            <p:nvPr/>
          </p:nvSpPr>
          <p:spPr bwMode="auto">
            <a:xfrm>
              <a:off x="6991151" y="419379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7135151" y="53625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noChangeAspect="1"/>
            </p:cNvSpPr>
            <p:nvPr/>
          </p:nvSpPr>
          <p:spPr bwMode="auto">
            <a:xfrm>
              <a:off x="7063168" y="5811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noChangeAspect="1"/>
            </p:cNvSpPr>
            <p:nvPr/>
          </p:nvSpPr>
          <p:spPr bwMode="auto">
            <a:xfrm>
              <a:off x="7439951" y="5667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6264919" y="51977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noChangeAspect="1"/>
            </p:cNvSpPr>
            <p:nvPr/>
          </p:nvSpPr>
          <p:spPr bwMode="auto">
            <a:xfrm>
              <a:off x="7331703" y="5777677"/>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noChangeAspect="1"/>
            </p:cNvSpPr>
            <p:nvPr/>
          </p:nvSpPr>
          <p:spPr bwMode="auto">
            <a:xfrm>
              <a:off x="6874519" y="5619539"/>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6874503" y="4680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6830351" y="49729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7054751" y="54937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noChangeAspect="1"/>
            </p:cNvSpPr>
            <p:nvPr/>
          </p:nvSpPr>
          <p:spPr bwMode="auto">
            <a:xfrm>
              <a:off x="6201735" y="296418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noChangeAspect="1"/>
            </p:cNvSpPr>
            <p:nvPr/>
          </p:nvSpPr>
          <p:spPr bwMode="auto">
            <a:xfrm>
              <a:off x="7162583" y="596214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noChangeAspect="1"/>
            </p:cNvSpPr>
            <p:nvPr/>
          </p:nvSpPr>
          <p:spPr bwMode="auto">
            <a:xfrm>
              <a:off x="7549781" y="577969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noChangeAspect="1"/>
            </p:cNvSpPr>
            <p:nvPr/>
          </p:nvSpPr>
          <p:spPr bwMode="auto">
            <a:xfrm>
              <a:off x="6021487" y="58069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6517151" y="30221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6722103" y="55217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noChangeAspect="1"/>
            </p:cNvSpPr>
            <p:nvPr/>
          </p:nvSpPr>
          <p:spPr bwMode="auto">
            <a:xfrm>
              <a:off x="7073783" y="452960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noChangeAspect="1"/>
            </p:cNvSpPr>
            <p:nvPr/>
          </p:nvSpPr>
          <p:spPr bwMode="auto">
            <a:xfrm>
              <a:off x="6284367" y="338480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6445167" y="252086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noChangeAspect="1"/>
            </p:cNvSpPr>
            <p:nvPr/>
          </p:nvSpPr>
          <p:spPr bwMode="auto">
            <a:xfrm>
              <a:off x="7531000" y="5804002"/>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6264919" y="53636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noChangeAspect="1"/>
            </p:cNvSpPr>
            <p:nvPr/>
          </p:nvSpPr>
          <p:spPr bwMode="auto">
            <a:xfrm>
              <a:off x="7073767" y="359099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noChangeAspect="1"/>
            </p:cNvSpPr>
            <p:nvPr/>
          </p:nvSpPr>
          <p:spPr bwMode="auto">
            <a:xfrm>
              <a:off x="6284351" y="24462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noChangeAspect="1"/>
            </p:cNvSpPr>
            <p:nvPr/>
          </p:nvSpPr>
          <p:spPr bwMode="auto">
            <a:xfrm>
              <a:off x="6517168" y="31998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noChangeAspect="1"/>
            </p:cNvSpPr>
            <p:nvPr/>
          </p:nvSpPr>
          <p:spPr bwMode="auto">
            <a:xfrm>
              <a:off x="6264903" y="44249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6498135" y="25749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noChangeAspect="1"/>
            </p:cNvSpPr>
            <p:nvPr/>
          </p:nvSpPr>
          <p:spPr bwMode="auto">
            <a:xfrm>
              <a:off x="6126677" y="319539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noChangeAspect="1"/>
            </p:cNvSpPr>
            <p:nvPr/>
          </p:nvSpPr>
          <p:spPr bwMode="auto">
            <a:xfrm>
              <a:off x="6220751" y="4716986"/>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6445151" y="52377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noChangeAspect="1"/>
            </p:cNvSpPr>
            <p:nvPr/>
          </p:nvSpPr>
          <p:spPr bwMode="auto">
            <a:xfrm>
              <a:off x="6605951" y="437384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noChangeAspect="1"/>
            </p:cNvSpPr>
            <p:nvPr/>
          </p:nvSpPr>
          <p:spPr bwMode="auto">
            <a:xfrm>
              <a:off x="5859832" y="347672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noChangeAspect="1"/>
            </p:cNvSpPr>
            <p:nvPr/>
          </p:nvSpPr>
          <p:spPr bwMode="auto">
            <a:xfrm>
              <a:off x="6677968" y="59913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noChangeAspect="1"/>
            </p:cNvSpPr>
            <p:nvPr/>
          </p:nvSpPr>
          <p:spPr bwMode="auto">
            <a:xfrm>
              <a:off x="7054751" y="58473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7431551" y="52160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6514951" y="309973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noChangeAspect="1"/>
            </p:cNvSpPr>
            <p:nvPr/>
          </p:nvSpPr>
          <p:spPr bwMode="auto">
            <a:xfrm>
              <a:off x="5934562" y="296360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7115703" y="54296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noChangeAspect="1"/>
            </p:cNvSpPr>
            <p:nvPr/>
          </p:nvSpPr>
          <p:spPr bwMode="auto">
            <a:xfrm>
              <a:off x="6101871" y="282542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7071535" y="47830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noChangeAspect="1"/>
            </p:cNvSpPr>
            <p:nvPr/>
          </p:nvSpPr>
          <p:spPr bwMode="auto">
            <a:xfrm>
              <a:off x="5632111" y="283899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noChangeAspect="1"/>
            </p:cNvSpPr>
            <p:nvPr/>
          </p:nvSpPr>
          <p:spPr bwMode="auto">
            <a:xfrm>
              <a:off x="6262671" y="5617005"/>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noChangeAspect="1"/>
            </p:cNvSpPr>
            <p:nvPr/>
          </p:nvSpPr>
          <p:spPr bwMode="auto">
            <a:xfrm>
              <a:off x="7063168" y="398890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noChangeAspect="1"/>
            </p:cNvSpPr>
            <p:nvPr/>
          </p:nvSpPr>
          <p:spPr bwMode="auto">
            <a:xfrm>
              <a:off x="7198335" y="309196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7422735" y="361276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noChangeAspect="1"/>
            </p:cNvSpPr>
            <p:nvPr/>
          </p:nvSpPr>
          <p:spPr bwMode="auto">
            <a:xfrm>
              <a:off x="6389471" y="392596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noChangeAspect="1"/>
            </p:cNvSpPr>
            <p:nvPr/>
          </p:nvSpPr>
          <p:spPr bwMode="auto">
            <a:xfrm>
              <a:off x="7422719" y="267416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6389455" y="29873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noChangeAspect="1"/>
            </p:cNvSpPr>
            <p:nvPr/>
          </p:nvSpPr>
          <p:spPr bwMode="auto">
            <a:xfrm>
              <a:off x="7265045" y="34233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noChangeAspect="1"/>
            </p:cNvSpPr>
            <p:nvPr/>
          </p:nvSpPr>
          <p:spPr bwMode="auto">
            <a:xfrm>
              <a:off x="6345303" y="32793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6569703" y="38001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noChangeAspect="1"/>
            </p:cNvSpPr>
            <p:nvPr/>
          </p:nvSpPr>
          <p:spPr bwMode="auto">
            <a:xfrm>
              <a:off x="6730503" y="293620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noChangeAspect="1"/>
            </p:cNvSpPr>
            <p:nvPr/>
          </p:nvSpPr>
          <p:spPr bwMode="auto">
            <a:xfrm>
              <a:off x="6802520" y="45537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6165487" y="274415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noChangeAspect="1"/>
            </p:cNvSpPr>
            <p:nvPr/>
          </p:nvSpPr>
          <p:spPr bwMode="auto">
            <a:xfrm>
              <a:off x="6004271" y="394015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noChangeAspect="1"/>
            </p:cNvSpPr>
            <p:nvPr/>
          </p:nvSpPr>
          <p:spPr bwMode="auto">
            <a:xfrm>
              <a:off x="6999055" y="423650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noChangeAspect="1"/>
            </p:cNvSpPr>
            <p:nvPr/>
          </p:nvSpPr>
          <p:spPr bwMode="auto">
            <a:xfrm>
              <a:off x="7350735" y="324436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noChangeAspect="1"/>
            </p:cNvSpPr>
            <p:nvPr/>
          </p:nvSpPr>
          <p:spPr bwMode="auto">
            <a:xfrm>
              <a:off x="6541871" y="407836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noChangeAspect="1"/>
            </p:cNvSpPr>
            <p:nvPr/>
          </p:nvSpPr>
          <p:spPr bwMode="auto">
            <a:xfrm>
              <a:off x="6541855" y="313976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noChangeAspect="1"/>
            </p:cNvSpPr>
            <p:nvPr/>
          </p:nvSpPr>
          <p:spPr bwMode="auto">
            <a:xfrm>
              <a:off x="7417445" y="3575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noChangeAspect="1"/>
            </p:cNvSpPr>
            <p:nvPr/>
          </p:nvSpPr>
          <p:spPr bwMode="auto">
            <a:xfrm>
              <a:off x="6497703" y="3431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noChangeAspect="1"/>
            </p:cNvSpPr>
            <p:nvPr/>
          </p:nvSpPr>
          <p:spPr bwMode="auto">
            <a:xfrm>
              <a:off x="6722103" y="39525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noChangeAspect="1"/>
            </p:cNvSpPr>
            <p:nvPr/>
          </p:nvSpPr>
          <p:spPr bwMode="auto">
            <a:xfrm>
              <a:off x="6882903" y="308860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noChangeAspect="1"/>
            </p:cNvSpPr>
            <p:nvPr/>
          </p:nvSpPr>
          <p:spPr bwMode="auto">
            <a:xfrm>
              <a:off x="7026903" y="42573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noChangeAspect="1"/>
            </p:cNvSpPr>
            <p:nvPr/>
          </p:nvSpPr>
          <p:spPr bwMode="auto">
            <a:xfrm>
              <a:off x="6554903" y="363957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noChangeAspect="1"/>
            </p:cNvSpPr>
            <p:nvPr/>
          </p:nvSpPr>
          <p:spPr bwMode="auto">
            <a:xfrm>
              <a:off x="6156671" y="409255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7387670" y="46659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noChangeAspect="1"/>
            </p:cNvSpPr>
            <p:nvPr/>
          </p:nvSpPr>
          <p:spPr bwMode="auto">
            <a:xfrm>
              <a:off x="6766255" y="3575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noChangeAspect="1"/>
            </p:cNvSpPr>
            <p:nvPr/>
          </p:nvSpPr>
          <p:spPr bwMode="auto">
            <a:xfrm>
              <a:off x="6722103" y="386773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noChangeAspect="1"/>
            </p:cNvSpPr>
            <p:nvPr/>
          </p:nvSpPr>
          <p:spPr bwMode="auto">
            <a:xfrm>
              <a:off x="6946503" y="438853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noChangeAspect="1"/>
            </p:cNvSpPr>
            <p:nvPr/>
          </p:nvSpPr>
          <p:spPr bwMode="auto">
            <a:xfrm>
              <a:off x="7107303" y="352459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7054335" y="485695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6427717" y="300891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5913239" y="4701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noChangeAspect="1"/>
            </p:cNvSpPr>
            <p:nvPr/>
          </p:nvSpPr>
          <p:spPr bwMode="auto">
            <a:xfrm>
              <a:off x="7422719" y="358255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noChangeAspect="1"/>
            </p:cNvSpPr>
            <p:nvPr/>
          </p:nvSpPr>
          <p:spPr bwMode="auto">
            <a:xfrm>
              <a:off x="6613855" y="441655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noChangeAspect="1"/>
            </p:cNvSpPr>
            <p:nvPr/>
          </p:nvSpPr>
          <p:spPr bwMode="auto">
            <a:xfrm>
              <a:off x="6965535" y="342441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noChangeAspect="1"/>
            </p:cNvSpPr>
            <p:nvPr/>
          </p:nvSpPr>
          <p:spPr bwMode="auto">
            <a:xfrm>
              <a:off x="7189935" y="394521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noChangeAspect="1"/>
            </p:cNvSpPr>
            <p:nvPr/>
          </p:nvSpPr>
          <p:spPr bwMode="auto">
            <a:xfrm>
              <a:off x="7350735" y="308127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noChangeAspect="1"/>
            </p:cNvSpPr>
            <p:nvPr/>
          </p:nvSpPr>
          <p:spPr bwMode="auto">
            <a:xfrm>
              <a:off x="6408936" y="303322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noChangeAspect="1"/>
            </p:cNvSpPr>
            <p:nvPr/>
          </p:nvSpPr>
          <p:spPr bwMode="auto">
            <a:xfrm>
              <a:off x="6156671" y="425841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noChangeAspect="1"/>
            </p:cNvSpPr>
            <p:nvPr/>
          </p:nvSpPr>
          <p:spPr bwMode="auto">
            <a:xfrm>
              <a:off x="6965519" y="24858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noChangeAspect="1"/>
            </p:cNvSpPr>
            <p:nvPr/>
          </p:nvSpPr>
          <p:spPr bwMode="auto">
            <a:xfrm>
              <a:off x="7189919" y="291111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noChangeAspect="1"/>
            </p:cNvSpPr>
            <p:nvPr/>
          </p:nvSpPr>
          <p:spPr bwMode="auto">
            <a:xfrm>
              <a:off x="7422736" y="37602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noChangeAspect="1"/>
            </p:cNvSpPr>
            <p:nvPr/>
          </p:nvSpPr>
          <p:spPr bwMode="auto">
            <a:xfrm>
              <a:off x="6156655" y="33198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noChangeAspect="1"/>
            </p:cNvSpPr>
            <p:nvPr/>
          </p:nvSpPr>
          <p:spPr bwMode="auto">
            <a:xfrm>
              <a:off x="7537103" y="3287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7032245" y="37558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noChangeAspect="1"/>
            </p:cNvSpPr>
            <p:nvPr/>
          </p:nvSpPr>
          <p:spPr bwMode="auto">
            <a:xfrm>
              <a:off x="6112503" y="361180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noChangeAspect="1"/>
            </p:cNvSpPr>
            <p:nvPr/>
          </p:nvSpPr>
          <p:spPr bwMode="auto">
            <a:xfrm>
              <a:off x="6336903" y="413260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noChangeAspect="1"/>
            </p:cNvSpPr>
            <p:nvPr/>
          </p:nvSpPr>
          <p:spPr bwMode="auto">
            <a:xfrm>
              <a:off x="6497703" y="326865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6569720" y="48862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noChangeAspect="1"/>
            </p:cNvSpPr>
            <p:nvPr/>
          </p:nvSpPr>
          <p:spPr bwMode="auto">
            <a:xfrm>
              <a:off x="7646282" y="361267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noChangeAspect="1"/>
            </p:cNvSpPr>
            <p:nvPr/>
          </p:nvSpPr>
          <p:spPr bwMode="auto">
            <a:xfrm>
              <a:off x="7007455" y="4324436"/>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noChangeAspect="1"/>
            </p:cNvSpPr>
            <p:nvPr/>
          </p:nvSpPr>
          <p:spPr bwMode="auto">
            <a:xfrm>
              <a:off x="7007439" y="338583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noChangeAspect="1"/>
            </p:cNvSpPr>
            <p:nvPr/>
          </p:nvSpPr>
          <p:spPr bwMode="auto">
            <a:xfrm>
              <a:off x="6963287" y="367782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6173871" y="25330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noChangeAspect="1"/>
            </p:cNvSpPr>
            <p:nvPr/>
          </p:nvSpPr>
          <p:spPr bwMode="auto">
            <a:xfrm>
              <a:off x="7177665" y="332508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noChangeAspect="1"/>
            </p:cNvSpPr>
            <p:nvPr/>
          </p:nvSpPr>
          <p:spPr bwMode="auto">
            <a:xfrm>
              <a:off x="6154423" y="451182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7107303" y="534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noChangeAspect="1"/>
            </p:cNvSpPr>
            <p:nvPr/>
          </p:nvSpPr>
          <p:spPr bwMode="auto">
            <a:xfrm>
              <a:off x="6669567" y="320475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6650119" y="51835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noChangeAspect="1"/>
            </p:cNvSpPr>
            <p:nvPr/>
          </p:nvSpPr>
          <p:spPr bwMode="auto">
            <a:xfrm>
              <a:off x="7683367" y="39317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noChangeAspect="1"/>
            </p:cNvSpPr>
            <p:nvPr/>
          </p:nvSpPr>
          <p:spPr bwMode="auto">
            <a:xfrm>
              <a:off x="6650103" y="42449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noChangeAspect="1"/>
            </p:cNvSpPr>
            <p:nvPr/>
          </p:nvSpPr>
          <p:spPr bwMode="auto">
            <a:xfrm>
              <a:off x="6511877" y="30153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7135151" y="501888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noChangeAspect="1"/>
            </p:cNvSpPr>
            <p:nvPr/>
          </p:nvSpPr>
          <p:spPr bwMode="auto">
            <a:xfrm>
              <a:off x="7086635" y="317454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7135151" y="53625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noChangeAspect="1"/>
            </p:cNvSpPr>
            <p:nvPr/>
          </p:nvSpPr>
          <p:spPr bwMode="auto">
            <a:xfrm>
              <a:off x="7439951" y="5667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6264919" y="51977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7259703" y="549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6597567" y="28363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6802519" y="53359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noChangeAspect="1"/>
            </p:cNvSpPr>
            <p:nvPr/>
          </p:nvSpPr>
          <p:spPr bwMode="auto">
            <a:xfrm>
              <a:off x="6802503" y="43973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noChangeAspect="1"/>
            </p:cNvSpPr>
            <p:nvPr/>
          </p:nvSpPr>
          <p:spPr bwMode="auto">
            <a:xfrm>
              <a:off x="6664277" y="31677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6758351" y="4689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6982751" y="52101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noChangeAspect="1"/>
            </p:cNvSpPr>
            <p:nvPr/>
          </p:nvSpPr>
          <p:spPr bwMode="auto">
            <a:xfrm>
              <a:off x="6129735" y="268059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7287551" y="5514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noChangeAspect="1"/>
            </p:cNvSpPr>
            <p:nvPr/>
          </p:nvSpPr>
          <p:spPr bwMode="auto">
            <a:xfrm>
              <a:off x="7215568" y="59637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noChangeAspect="1"/>
            </p:cNvSpPr>
            <p:nvPr/>
          </p:nvSpPr>
          <p:spPr bwMode="auto">
            <a:xfrm>
              <a:off x="7592351" y="58197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6417319" y="53501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noChangeAspect="1"/>
            </p:cNvSpPr>
            <p:nvPr/>
          </p:nvSpPr>
          <p:spPr bwMode="auto">
            <a:xfrm>
              <a:off x="7484103" y="5930077"/>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6982751" y="51253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noChangeAspect="1"/>
            </p:cNvSpPr>
            <p:nvPr/>
          </p:nvSpPr>
          <p:spPr bwMode="auto">
            <a:xfrm>
              <a:off x="7207151" y="56461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noChangeAspect="1"/>
            </p:cNvSpPr>
            <p:nvPr/>
          </p:nvSpPr>
          <p:spPr bwMode="auto">
            <a:xfrm>
              <a:off x="7511951" y="59509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noChangeAspect="1"/>
            </p:cNvSpPr>
            <p:nvPr/>
          </p:nvSpPr>
          <p:spPr bwMode="auto">
            <a:xfrm>
              <a:off x="5496543" y="255760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noChangeAspect="1"/>
            </p:cNvSpPr>
            <p:nvPr/>
          </p:nvSpPr>
          <p:spPr bwMode="auto">
            <a:xfrm>
              <a:off x="7702181" y="593209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noChangeAspect="1"/>
            </p:cNvSpPr>
            <p:nvPr/>
          </p:nvSpPr>
          <p:spPr bwMode="auto">
            <a:xfrm>
              <a:off x="6173887" y="59593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noChangeAspect="1"/>
            </p:cNvSpPr>
            <p:nvPr/>
          </p:nvSpPr>
          <p:spPr bwMode="auto">
            <a:xfrm>
              <a:off x="6669551" y="317454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noChangeAspect="1"/>
            </p:cNvSpPr>
            <p:nvPr/>
          </p:nvSpPr>
          <p:spPr bwMode="auto">
            <a:xfrm>
              <a:off x="5758269" y="266004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7450583" y="52028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6597567" y="267326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noChangeAspect="1"/>
            </p:cNvSpPr>
            <p:nvPr/>
          </p:nvSpPr>
          <p:spPr bwMode="auto">
            <a:xfrm>
              <a:off x="5717901" y="320335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6417319" y="55160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noChangeAspect="1"/>
            </p:cNvSpPr>
            <p:nvPr/>
          </p:nvSpPr>
          <p:spPr bwMode="auto">
            <a:xfrm>
              <a:off x="7226167" y="37433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noChangeAspect="1"/>
            </p:cNvSpPr>
            <p:nvPr/>
          </p:nvSpPr>
          <p:spPr bwMode="auto">
            <a:xfrm>
              <a:off x="6669568" y="33522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noChangeAspect="1"/>
            </p:cNvSpPr>
            <p:nvPr/>
          </p:nvSpPr>
          <p:spPr bwMode="auto">
            <a:xfrm>
              <a:off x="6417303" y="45773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6650535" y="27273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noChangeAspect="1"/>
            </p:cNvSpPr>
            <p:nvPr/>
          </p:nvSpPr>
          <p:spPr bwMode="auto">
            <a:xfrm>
              <a:off x="6279077" y="334779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6373151" y="48693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6597551" y="53901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7272246" y="48693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noChangeAspect="1"/>
            </p:cNvSpPr>
            <p:nvPr/>
          </p:nvSpPr>
          <p:spPr bwMode="auto">
            <a:xfrm>
              <a:off x="6902351" y="56949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7583951" y="53684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noChangeAspect="1"/>
            </p:cNvSpPr>
            <p:nvPr/>
          </p:nvSpPr>
          <p:spPr bwMode="auto">
            <a:xfrm>
              <a:off x="6667351" y="325213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noChangeAspect="1"/>
            </p:cNvSpPr>
            <p:nvPr/>
          </p:nvSpPr>
          <p:spPr bwMode="auto">
            <a:xfrm>
              <a:off x="6872303" y="57517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noChangeAspect="1"/>
            </p:cNvSpPr>
            <p:nvPr/>
          </p:nvSpPr>
          <p:spPr bwMode="auto">
            <a:xfrm>
              <a:off x="7268103" y="5582021"/>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7448335" y="5456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noChangeAspect="1"/>
            </p:cNvSpPr>
            <p:nvPr/>
          </p:nvSpPr>
          <p:spPr bwMode="auto">
            <a:xfrm>
              <a:off x="6595319" y="292666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noChangeAspect="1"/>
            </p:cNvSpPr>
            <p:nvPr/>
          </p:nvSpPr>
          <p:spPr bwMode="auto">
            <a:xfrm>
              <a:off x="6415071" y="5769405"/>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7230723" y="4197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7186571" y="44897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noChangeAspect="1"/>
            </p:cNvSpPr>
            <p:nvPr/>
          </p:nvSpPr>
          <p:spPr bwMode="auto">
            <a:xfrm>
              <a:off x="7571771" y="41466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7383123" y="43501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7724171" y="42990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7338971" y="44790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noChangeAspect="1"/>
            </p:cNvSpPr>
            <p:nvPr/>
          </p:nvSpPr>
          <p:spPr bwMode="auto">
            <a:xfrm>
              <a:off x="7796188" y="409414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noChangeAspect="1"/>
            </p:cNvSpPr>
            <p:nvPr/>
          </p:nvSpPr>
          <p:spPr bwMode="auto">
            <a:xfrm>
              <a:off x="7302723" y="390539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7732075" y="434174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noChangeAspect="1"/>
            </p:cNvSpPr>
            <p:nvPr/>
          </p:nvSpPr>
          <p:spPr bwMode="auto">
            <a:xfrm>
              <a:off x="7274891" y="418360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noChangeAspect="1"/>
            </p:cNvSpPr>
            <p:nvPr/>
          </p:nvSpPr>
          <p:spPr bwMode="auto">
            <a:xfrm>
              <a:off x="7455123" y="405779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7759923" y="43625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noChangeAspect="1"/>
            </p:cNvSpPr>
            <p:nvPr/>
          </p:nvSpPr>
          <p:spPr bwMode="auto">
            <a:xfrm>
              <a:off x="7455123" y="397298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7679523" y="44937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7346875" y="452179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noChangeAspect="1"/>
            </p:cNvSpPr>
            <p:nvPr/>
          </p:nvSpPr>
          <p:spPr bwMode="auto">
            <a:xfrm>
              <a:off x="7765265" y="386104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7740475" y="44296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7383123" y="43501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7724171" y="42990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7535523" y="45025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7277882" y="49499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7233730" y="52419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7618930" y="48988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7430282" y="5102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7771330" y="50512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7386130" y="52312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7843347" y="48463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noChangeAspect="1"/>
            </p:cNvSpPr>
            <p:nvPr/>
          </p:nvSpPr>
          <p:spPr bwMode="auto">
            <a:xfrm>
              <a:off x="6333497" y="3647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7779234" y="5093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noChangeAspect="1"/>
            </p:cNvSpPr>
            <p:nvPr/>
          </p:nvSpPr>
          <p:spPr bwMode="auto">
            <a:xfrm>
              <a:off x="6979727" y="284954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7502282" y="4809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7807082" y="51147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7502282" y="47251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7726682" y="52459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noChangeAspect="1"/>
            </p:cNvSpPr>
            <p:nvPr/>
          </p:nvSpPr>
          <p:spPr bwMode="auto">
            <a:xfrm>
              <a:off x="7690216" y="5568188"/>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7812424" y="46132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7787634" y="518187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7430282" y="5102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7771330" y="50512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7582682" y="52547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3067257" y="22344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3288663" y="22436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3362943" y="2485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3641487" y="23090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3487911" y="21010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3723721" y="20568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3945127" y="20660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4019407" y="23081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4297951" y="21313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4144375" y="19234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4490801" y="19129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4976503" y="17794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3955727" y="17635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5329327" y="18447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5175751" y="16368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4001089" y="24835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4222495" y="2492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4296775" y="27348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4575319" y="25580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4421743" y="23500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3362185" y="29500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3583591" y="29592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3657871" y="3201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3936415" y="30245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3782839" y="28166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4153073" y="29388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4374479" y="29479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noChangeAspect="1"/>
            </p:cNvSpPr>
            <p:nvPr/>
          </p:nvSpPr>
          <p:spPr bwMode="auto">
            <a:xfrm>
              <a:off x="4448759" y="31901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4727303" y="30133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4573727" y="2805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2771981" y="27108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2993387" y="27199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3067667" y="29621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3346211" y="27853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3192635" y="25773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3457763" y="25308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3679169" y="25399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3753449" y="27821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4031993" y="26053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3878417" y="23973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4362346" y="24242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4583752" y="24333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4658032" y="26755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4936576" y="24987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4783000" y="22907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5191936" y="20627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5413342" y="20719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5487622" y="23140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5766166" y="21372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5612590" y="19293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5848400" y="18851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6069806" y="18942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6144086" y="21364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6125768" y="23117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5155075" y="27007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5582442" y="23590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5803848" y="23682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6156672" y="24335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6003096" y="22256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5630320" y="24542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5851726" y="24633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5926006" y="27055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6204550" y="25287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6050974" y="23207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6286784" y="227659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6508190" y="22857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6582470" y="25279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6564152" y="27032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5755698" y="27971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6020826" y="27505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6242232" y="27596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6595056" y="28250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6441480" y="26170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5942991" y="17677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6164397" y="17769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6238677" y="20190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6517221" y="18422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6363645" y="16343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6599455" y="1590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6820861" y="15992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6895141" y="18414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6876823" y="20167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6068369" y="21106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6333497" y="20640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6554903" y="20732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6907727" y="21385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6754151" y="19306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6543705" y="2358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6765111" y="23674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6839391" y="26096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7117935" y="24327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6964359" y="22248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7200169" y="2180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7421575" y="21898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7495855" y="24319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7477537" y="26073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6669083" y="27011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6934211" y="26546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7155617" y="26637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7508441" y="27291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7354865" y="25211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6781191" y="17972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7002597" y="1806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7076877" y="20485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7355421" y="18717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7201845" y="16637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7437655" y="16195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7659061" y="16287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7733341" y="18709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7715023" y="20462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6906569" y="21401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7171697" y="20935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7393103" y="21026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7745927" y="21680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7592351" y="19601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3305399" y="33587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3526805" y="33678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3601085" y="36100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3879629" y="34332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5269342" y="36732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3961863" y="31810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4183269" y="31902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4257549" y="3432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4239231" y="36077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3430777" y="37016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3695905" y="36550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3917311" y="36641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4270135" y="37295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4116559" y="35215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2319824" y="33778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2541230" y="33869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2615510" y="36291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2894054" y="34523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2740478" y="32443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2976288" y="32001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3197694" y="32093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3271974" y="34514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3253656" y="36268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2445202" y="37206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2710330" y="36741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2931736" y="36832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3284560" y="37486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3130984" y="35406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2136883" y="25763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2358289" y="25855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2432569" y="28277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2711113" y="26509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2557537" y="24429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2793347" y="23987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3014753" y="24079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3089033" y="26500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3070715" y="28254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2262261" y="2919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2527389" y="28727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2748795" y="28818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3101619" y="2947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2948043" y="2739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2125075" y="19943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2346481" y="20035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2420761" y="22457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2699305" y="20688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2545729" y="18609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2781539" y="18167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3002945" y="1825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3077225" y="20680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3058907" y="2243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2250453" y="23372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2515581" y="22906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2736987" y="22998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3089811" y="23652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2936235" y="21572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noChangeAspect="1"/>
            </p:cNvSpPr>
            <p:nvPr/>
          </p:nvSpPr>
          <p:spPr bwMode="auto">
            <a:xfrm>
              <a:off x="3176312" y="381721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noChangeAspect="1"/>
            </p:cNvSpPr>
            <p:nvPr/>
          </p:nvSpPr>
          <p:spPr bwMode="auto">
            <a:xfrm>
              <a:off x="3132160" y="41092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noChangeAspect="1"/>
            </p:cNvSpPr>
            <p:nvPr/>
          </p:nvSpPr>
          <p:spPr bwMode="auto">
            <a:xfrm>
              <a:off x="3517360" y="376606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noChangeAspect="1"/>
            </p:cNvSpPr>
            <p:nvPr/>
          </p:nvSpPr>
          <p:spPr bwMode="auto">
            <a:xfrm>
              <a:off x="3328712" y="396961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noChangeAspect="1"/>
            </p:cNvSpPr>
            <p:nvPr/>
          </p:nvSpPr>
          <p:spPr bwMode="auto">
            <a:xfrm>
              <a:off x="3284560" y="42616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noChangeAspect="1"/>
            </p:cNvSpPr>
            <p:nvPr/>
          </p:nvSpPr>
          <p:spPr bwMode="auto">
            <a:xfrm>
              <a:off x="3669760" y="391846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noChangeAspect="1"/>
            </p:cNvSpPr>
            <p:nvPr/>
          </p:nvSpPr>
          <p:spPr bwMode="auto">
            <a:xfrm>
              <a:off x="3553112" y="44056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noChangeAspect="1"/>
            </p:cNvSpPr>
            <p:nvPr/>
          </p:nvSpPr>
          <p:spPr bwMode="auto">
            <a:xfrm>
              <a:off x="3532672" y="404498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noChangeAspect="1"/>
            </p:cNvSpPr>
            <p:nvPr/>
          </p:nvSpPr>
          <p:spPr bwMode="auto">
            <a:xfrm>
              <a:off x="2943512" y="414966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noChangeAspect="1"/>
            </p:cNvSpPr>
            <p:nvPr/>
          </p:nvSpPr>
          <p:spPr bwMode="auto">
            <a:xfrm>
              <a:off x="2899360" y="44416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noChangeAspect="1"/>
            </p:cNvSpPr>
            <p:nvPr/>
          </p:nvSpPr>
          <p:spPr bwMode="auto">
            <a:xfrm>
              <a:off x="3284560" y="409851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noChangeAspect="1"/>
            </p:cNvSpPr>
            <p:nvPr/>
          </p:nvSpPr>
          <p:spPr bwMode="auto">
            <a:xfrm>
              <a:off x="3442171" y="320573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3676604" y="20719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5039376" y="35280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4717744" y="20504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4583038" y="21592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3308652" y="19063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3155076" y="16983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3390886" y="16541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3612292" y="16633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3686572" y="19055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3668254" y="20808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2859800" y="21746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4198135" y="1753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3346334" y="21372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3545582" y="19946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H="1" flipV="1">
              <a:off x="5020185" y="1607403"/>
              <a:ext cx="1601562" cy="4584796"/>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9" name="Блок-схема: узел 978"/>
            <p:cNvSpPr>
              <a:spLocks/>
            </p:cNvSpPr>
            <p:nvPr/>
          </p:nvSpPr>
          <p:spPr bwMode="auto">
            <a:xfrm>
              <a:off x="5513324" y="27536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4783706" y="16457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5161626" y="16449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5143308" y="1820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4601728" y="16287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5174212" y="19420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5020636" y="1734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5411666" y="19621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5345512" y="16440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5723432" y="16432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5705114" y="18185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5611698" y="30561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5736018" y="19403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5582442" y="17324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5339666" y="23896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5273512" y="20715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5651432" y="20707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5633114" y="22461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5311194" y="23025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5664018" y="23679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5510442" y="21599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nvGrpSpPr>
            <p:cNvPr id="24" name="Группа 23"/>
            <p:cNvGrpSpPr/>
            <p:nvPr/>
          </p:nvGrpSpPr>
          <p:grpSpPr>
            <a:xfrm>
              <a:off x="2130921" y="5206771"/>
              <a:ext cx="1583606" cy="896552"/>
              <a:chOff x="955386" y="5176375"/>
              <a:chExt cx="1583606" cy="896552"/>
            </a:xfrm>
          </p:grpSpPr>
          <p:sp>
            <p:nvSpPr>
              <p:cNvPr id="1002" name="Прямоугольник 1001"/>
              <p:cNvSpPr/>
              <p:nvPr/>
            </p:nvSpPr>
            <p:spPr bwMode="auto">
              <a:xfrm>
                <a:off x="971592" y="5185361"/>
                <a:ext cx="1567400" cy="8875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03" name="Прямая соединительная линия 1002"/>
              <p:cNvCxnSpPr/>
              <p:nvPr/>
            </p:nvCxnSpPr>
            <p:spPr bwMode="auto">
              <a:xfrm>
                <a:off x="2043673" y="5519343"/>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6" name="Прямая соединительная линия 1005"/>
              <p:cNvCxnSpPr/>
              <p:nvPr/>
            </p:nvCxnSpPr>
            <p:spPr bwMode="auto">
              <a:xfrm flipV="1">
                <a:off x="2049098" y="5288760"/>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6" name="TextBox 1015"/>
              <p:cNvSpPr txBox="1"/>
              <p:nvPr/>
            </p:nvSpPr>
            <p:spPr>
              <a:xfrm>
                <a:off x="955386" y="5176375"/>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17" name="TextBox 1016"/>
              <p:cNvSpPr txBox="1"/>
              <p:nvPr/>
            </p:nvSpPr>
            <p:spPr>
              <a:xfrm>
                <a:off x="955386" y="5397231"/>
                <a:ext cx="1024639" cy="215444"/>
              </a:xfrm>
              <a:prstGeom prst="rect">
                <a:avLst/>
              </a:prstGeom>
              <a:noFill/>
            </p:spPr>
            <p:txBody>
              <a:bodyPr wrap="none" rtlCol="0">
                <a:spAutoFit/>
              </a:bodyPr>
              <a:lstStyle/>
              <a:p>
                <a:r>
                  <a:rPr lang="en-US" sz="800" dirty="0" smtClean="0"/>
                  <a:t>Learned </a:t>
                </a:r>
                <a:r>
                  <a:rPr lang="en-US" sz="800" dirty="0"/>
                  <a:t>boundary</a:t>
                </a:r>
                <a:endParaRPr lang="ru-RU" sz="800" dirty="0"/>
              </a:p>
            </p:txBody>
          </p:sp>
          <p:sp>
            <p:nvSpPr>
              <p:cNvPr id="1020" name="Блок-схема: узел 1019"/>
              <p:cNvSpPr>
                <a:spLocks/>
              </p:cNvSpPr>
              <p:nvPr/>
            </p:nvSpPr>
            <p:spPr bwMode="auto">
              <a:xfrm>
                <a:off x="2037290" y="56467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1" name="Блок-схема: узел 1020"/>
              <p:cNvSpPr>
                <a:spLocks/>
              </p:cNvSpPr>
              <p:nvPr/>
            </p:nvSpPr>
            <p:spPr bwMode="auto">
              <a:xfrm>
                <a:off x="2277430" y="56392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2" name="TextBox 1021"/>
              <p:cNvSpPr txBox="1"/>
              <p:nvPr/>
            </p:nvSpPr>
            <p:spPr>
              <a:xfrm>
                <a:off x="955386" y="5618087"/>
                <a:ext cx="923651" cy="215444"/>
              </a:xfrm>
              <a:prstGeom prst="rect">
                <a:avLst/>
              </a:prstGeom>
              <a:noFill/>
            </p:spPr>
            <p:txBody>
              <a:bodyPr wrap="none" rtlCol="0">
                <a:spAutoFit/>
              </a:bodyPr>
              <a:lstStyle/>
              <a:p>
                <a:r>
                  <a:rPr lang="en-US" sz="800" dirty="0" smtClean="0"/>
                  <a:t>Source samples</a:t>
                </a:r>
                <a:endParaRPr lang="ru-RU" sz="800" dirty="0"/>
              </a:p>
            </p:txBody>
          </p:sp>
          <p:sp>
            <p:nvSpPr>
              <p:cNvPr id="1023" name="TextBox 1022"/>
              <p:cNvSpPr txBox="1"/>
              <p:nvPr/>
            </p:nvSpPr>
            <p:spPr>
              <a:xfrm>
                <a:off x="955386" y="5838942"/>
                <a:ext cx="894797" cy="215444"/>
              </a:xfrm>
              <a:prstGeom prst="rect">
                <a:avLst/>
              </a:prstGeom>
              <a:noFill/>
            </p:spPr>
            <p:txBody>
              <a:bodyPr wrap="none" rtlCol="0">
                <a:spAutoFit/>
              </a:bodyPr>
              <a:lstStyle/>
              <a:p>
                <a:r>
                  <a:rPr lang="en-US" sz="800" dirty="0" smtClean="0"/>
                  <a:t>Target samples</a:t>
                </a:r>
                <a:endParaRPr lang="ru-RU" sz="800" dirty="0"/>
              </a:p>
            </p:txBody>
          </p:sp>
          <p:sp>
            <p:nvSpPr>
              <p:cNvPr id="1024" name="Блок-схема: узел 1023"/>
              <p:cNvSpPr>
                <a:spLocks/>
              </p:cNvSpPr>
              <p:nvPr/>
            </p:nvSpPr>
            <p:spPr bwMode="auto">
              <a:xfrm>
                <a:off x="2039637" y="5871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grpSp>
      <p:sp>
        <p:nvSpPr>
          <p:cNvPr id="2" name="Прямоугольник 1"/>
          <p:cNvSpPr/>
          <p:nvPr/>
        </p:nvSpPr>
        <p:spPr>
          <a:xfrm>
            <a:off x="3181656" y="6317455"/>
            <a:ext cx="4022255" cy="307777"/>
          </a:xfrm>
          <a:prstGeom prst="rect">
            <a:avLst/>
          </a:prstGeom>
        </p:spPr>
        <p:txBody>
          <a:bodyPr wrap="none">
            <a:spAutoFit/>
          </a:bodyPr>
          <a:lstStyle/>
          <a:p>
            <a:pPr algn="ctr"/>
            <a:r>
              <a:rPr lang="en-US" sz="1400" dirty="0" smtClean="0"/>
              <a:t>Linear separation </a:t>
            </a:r>
            <a:r>
              <a:rPr lang="en-US" sz="1400" dirty="0"/>
              <a:t>boundary under covariate shift</a:t>
            </a:r>
            <a:endParaRPr lang="ru-RU" sz="1400" dirty="0"/>
          </a:p>
        </p:txBody>
      </p:sp>
    </p:spTree>
    <p:extLst>
      <p:ext uri="{BB962C8B-B14F-4D97-AF65-F5344CB8AC3E}">
        <p14:creationId xmlns:p14="http://schemas.microsoft.com/office/powerpoint/2010/main" val="1968881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Constraining the</a:t>
            </a:r>
            <a:r>
              <a:rPr lang="ru-RU" sz="3600" dirty="0" smtClean="0">
                <a:solidFill>
                  <a:schemeClr val="accent1">
                    <a:lumMod val="75000"/>
                  </a:schemeClr>
                </a:solidFill>
              </a:rPr>
              <a:t> </a:t>
            </a:r>
            <a:r>
              <a:rPr lang="en-US" sz="3600" dirty="0" smtClean="0">
                <a:solidFill>
                  <a:schemeClr val="accent1">
                    <a:lumMod val="75000"/>
                  </a:schemeClr>
                </a:solidFill>
              </a:rPr>
              <a:t>model on KS </a:t>
            </a:r>
            <a:r>
              <a:rPr lang="en-US" sz="3600" dirty="0">
                <a:solidFill>
                  <a:schemeClr val="accent1">
                    <a:lumMod val="75000"/>
                  </a:schemeClr>
                </a:solidFill>
              </a:rPr>
              <a:t>and </a:t>
            </a:r>
            <a:r>
              <a:rPr lang="en-US" sz="3600" dirty="0" smtClean="0">
                <a:solidFill>
                  <a:schemeClr val="accent1">
                    <a:lumMod val="75000"/>
                  </a:schemeClr>
                </a:solidFill>
              </a:rPr>
              <a:t>CvM</a:t>
            </a:r>
            <a:r>
              <a:rPr lang="ru-RU" sz="3600" dirty="0" smtClean="0">
                <a:solidFill>
                  <a:schemeClr val="accent1">
                    <a:lumMod val="75000"/>
                  </a:schemeClr>
                </a:solidFill>
              </a:rPr>
              <a:t> </a:t>
            </a:r>
            <a:r>
              <a:rPr lang="en-US" sz="3600" dirty="0">
                <a:solidFill>
                  <a:schemeClr val="accent1">
                    <a:lumMod val="75000"/>
                  </a:schemeClr>
                </a:solidFill>
              </a:rPr>
              <a:t>values</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24934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Finally, because we are limited in </a:t>
                </a:r>
                <a:r>
                  <a:rPr lang="en-US" sz="1800" dirty="0"/>
                  <a:t>KS and </a:t>
                </a:r>
                <a:r>
                  <a:rPr lang="en-US" sz="1800" dirty="0" smtClean="0"/>
                  <a:t>CvM values we have to constrain our solution. To this end we incorporate </a:t>
                </a:r>
                <a:r>
                  <a:rPr lang="en-US" sz="1800" dirty="0"/>
                  <a:t>KS and </a:t>
                </a:r>
                <a:r>
                  <a:rPr lang="en-US" sz="1800" dirty="0" smtClean="0"/>
                  <a:t>CvM into </a:t>
                </a:r>
                <a:r>
                  <a:rPr lang="en-US" sz="1800" dirty="0"/>
                  <a:t>TTL framework:</a:t>
                </a:r>
                <a:endParaRPr lang="en-US" sz="1800" dirty="0" smtClean="0"/>
              </a:p>
              <a:p>
                <a:pPr marL="0" indent="0">
                  <a:buNone/>
                </a:pP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2000" i="1">
                              <a:latin typeface="Cambria Math"/>
                            </a:rPr>
                          </m:ctrlPr>
                        </m:sSupPr>
                        <m:e>
                          <m:r>
                            <a:rPr lang="en-US" sz="2000" i="1">
                              <a:latin typeface="Cambria Math"/>
                            </a:rPr>
                            <m:t>𝑓</m:t>
                          </m:r>
                        </m:e>
                        <m:sup>
                          <m:r>
                            <a:rPr lang="en-US" sz="2000" i="1">
                              <a:latin typeface="Cambria Math"/>
                            </a:rPr>
                            <m:t>∗</m:t>
                          </m:r>
                        </m:sup>
                      </m:sSup>
                      <m:r>
                        <a:rPr lang="en-US" sz="2000" i="1">
                          <a:latin typeface="Cambria Math"/>
                        </a:rPr>
                        <m:t>=</m:t>
                      </m:r>
                      <m:func>
                        <m:funcPr>
                          <m:ctrlPr>
                            <a:rPr lang="en-US" sz="2000" i="1" smtClean="0">
                              <a:latin typeface="Cambria Math"/>
                            </a:rPr>
                          </m:ctrlPr>
                        </m:funcPr>
                        <m:fName>
                          <m:limLow>
                            <m:limLowPr>
                              <m:ctrlPr>
                                <a:rPr lang="en-US" sz="2000" i="1" smtClean="0">
                                  <a:latin typeface="Cambria Math"/>
                                </a:rPr>
                              </m:ctrlPr>
                            </m:limLowPr>
                            <m:e>
                              <m:r>
                                <m:rPr>
                                  <m:sty m:val="p"/>
                                </m:rPr>
                                <a:rPr lang="en-US" sz="2000" b="0" i="0" smtClean="0">
                                  <a:latin typeface="Cambria Math"/>
                                </a:rPr>
                                <m:t>arg</m:t>
                              </m:r>
                              <m:r>
                                <m:rPr>
                                  <m:sty m:val="p"/>
                                </m:rPr>
                                <a:rPr lang="en-US" sz="2000" i="0" smtClean="0">
                                  <a:latin typeface="Cambria Math"/>
                                </a:rPr>
                                <m:t>min</m:t>
                              </m:r>
                            </m:e>
                            <m:lim>
                              <m:r>
                                <a:rPr lang="en-US" sz="2000" i="1">
                                  <a:latin typeface="Cambria Math"/>
                                </a:rPr>
                                <m:t>𝑓</m:t>
                              </m:r>
                              <m:r>
                                <a:rPr lang="en-US" sz="2000" i="1">
                                  <a:latin typeface="Cambria Math"/>
                                  <a:ea typeface="Cambria Math"/>
                                </a:rPr>
                                <m:t>∈</m:t>
                              </m:r>
                              <m:r>
                                <a:rPr lang="en-US" sz="2000" i="1">
                                  <a:latin typeface="Cambria Math"/>
                                  <a:ea typeface="Cambria Math"/>
                                </a:rPr>
                                <m:t>𝐹</m:t>
                              </m:r>
                            </m:lim>
                          </m:limLow>
                        </m:fName>
                        <m:e>
                          <m:d>
                            <m:dPr>
                              <m:ctrlPr>
                                <a:rPr lang="en-US" sz="2000" i="1" smtClean="0">
                                  <a:latin typeface="Cambria Math"/>
                                </a:rPr>
                              </m:ctrlPr>
                            </m:dPr>
                            <m:e>
                              <m:f>
                                <m:fPr>
                                  <m:ctrlPr>
                                    <a:rPr lang="en-US" sz="2000" i="1">
                                      <a:latin typeface="Cambria Math"/>
                                    </a:rPr>
                                  </m:ctrlPr>
                                </m:fPr>
                                <m:num>
                                  <m:r>
                                    <a:rPr lang="en-US" sz="2000" i="1">
                                      <a:latin typeface="Cambria Math"/>
                                    </a:rPr>
                                    <m:t>1</m:t>
                                  </m:r>
                                </m:num>
                                <m:den>
                                  <m:r>
                                    <a:rPr lang="en-US" sz="2000" i="1">
                                      <a:latin typeface="Cambria Math"/>
                                    </a:rPr>
                                    <m:t>𝑛</m:t>
                                  </m:r>
                                </m:den>
                              </m:f>
                              <m:nary>
                                <m:naryPr>
                                  <m:chr m:val="∑"/>
                                  <m:ctrlPr>
                                    <a:rPr lang="en-US" sz="2000" i="1">
                                      <a:latin typeface="Cambria Math"/>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f>
                                    <m:fPr>
                                      <m:ctrlPr>
                                        <a:rPr lang="en-US" sz="2000" i="1">
                                          <a:latin typeface="Cambria Math"/>
                                        </a:rPr>
                                      </m:ctrlPr>
                                    </m:fPr>
                                    <m:num>
                                      <m:sSub>
                                        <m:sSubPr>
                                          <m:ctrlPr>
                                            <a:rPr lang="en-US" sz="2000" i="1" dirty="0">
                                              <a:latin typeface="Cambria Math"/>
                                            </a:rPr>
                                          </m:ctrlPr>
                                        </m:sSubPr>
                                        <m:e>
                                          <m:r>
                                            <a:rPr lang="en-US" sz="2000" i="1" dirty="0">
                                              <a:latin typeface="Cambria Math"/>
                                            </a:rPr>
                                            <m:t>𝑃</m:t>
                                          </m:r>
                                        </m:e>
                                        <m:sub>
                                          <m:r>
                                            <a:rPr lang="en-US" sz="2000" i="1" dirty="0">
                                              <a:latin typeface="Cambria Math"/>
                                              <a:ea typeface="Cambria Math"/>
                                            </a:rPr>
                                            <m:t>𝜏</m:t>
                                          </m:r>
                                        </m:sub>
                                      </m:sSub>
                                      <m:d>
                                        <m:dPr>
                                          <m:ctrlPr>
                                            <a:rPr lang="en-US" sz="2000" i="1" dirty="0">
                                              <a:latin typeface="Cambria Math"/>
                                            </a:rPr>
                                          </m:ctrlPr>
                                        </m:dPr>
                                        <m:e>
                                          <m:sSub>
                                            <m:sSubPr>
                                              <m:ctrlPr>
                                                <a:rPr lang="en-US" sz="2000" i="1" dirty="0">
                                                  <a:latin typeface="Cambria Math"/>
                                                </a:rPr>
                                              </m:ctrlPr>
                                            </m:sSubPr>
                                            <m:e>
                                              <m:r>
                                                <a:rPr lang="en-US" sz="2000" i="1" dirty="0">
                                                  <a:latin typeface="Cambria Math"/>
                                                </a:rPr>
                                                <m:t>𝑥</m:t>
                                              </m:r>
                                            </m:e>
                                            <m:sub>
                                              <m:r>
                                                <a:rPr lang="en-US" sz="2000" i="1" dirty="0">
                                                  <a:latin typeface="Cambria Math"/>
                                                </a:rPr>
                                                <m:t>𝑖</m:t>
                                              </m:r>
                                            </m:sub>
                                          </m:sSub>
                                        </m:e>
                                      </m:d>
                                    </m:num>
                                    <m:den>
                                      <m:sSub>
                                        <m:sSubPr>
                                          <m:ctrlPr>
                                            <a:rPr lang="en-US" sz="2000" i="1" dirty="0">
                                              <a:latin typeface="Cambria Math"/>
                                            </a:rPr>
                                          </m:ctrlPr>
                                        </m:sSubPr>
                                        <m:e>
                                          <m:r>
                                            <a:rPr lang="en-US" sz="2000" i="1" dirty="0">
                                              <a:latin typeface="Cambria Math"/>
                                            </a:rPr>
                                            <m:t>𝑃</m:t>
                                          </m:r>
                                        </m:e>
                                        <m:sub>
                                          <m:r>
                                            <a:rPr lang="en-US" sz="2000" b="0" i="1" dirty="0" smtClean="0">
                                              <a:latin typeface="Cambria Math"/>
                                            </a:rPr>
                                            <m:t>𝐷𝑠</m:t>
                                          </m:r>
                                        </m:sub>
                                      </m:sSub>
                                      <m:d>
                                        <m:dPr>
                                          <m:ctrlPr>
                                            <a:rPr lang="en-US" sz="2000" i="1" dirty="0">
                                              <a:latin typeface="Cambria Math"/>
                                            </a:rPr>
                                          </m:ctrlPr>
                                        </m:dPr>
                                        <m:e>
                                          <m:sSub>
                                            <m:sSubPr>
                                              <m:ctrlPr>
                                                <a:rPr lang="en-US" sz="2000" i="1" dirty="0">
                                                  <a:latin typeface="Cambria Math"/>
                                                </a:rPr>
                                              </m:ctrlPr>
                                            </m:sSubPr>
                                            <m:e>
                                              <m:r>
                                                <a:rPr lang="en-US" sz="2000" i="1" dirty="0">
                                                  <a:latin typeface="Cambria Math"/>
                                                </a:rPr>
                                                <m:t>𝑥</m:t>
                                              </m:r>
                                            </m:e>
                                            <m:sub>
                                              <m:r>
                                                <a:rPr lang="en-US" sz="2000" i="1" dirty="0">
                                                  <a:latin typeface="Cambria Math"/>
                                                </a:rPr>
                                                <m:t>𝑖</m:t>
                                              </m:r>
                                            </m:sub>
                                          </m:sSub>
                                        </m:e>
                                      </m:d>
                                    </m:den>
                                  </m:f>
                                  <m:r>
                                    <a:rPr lang="en-US" sz="2000" i="1">
                                      <a:latin typeface="Cambria Math"/>
                                    </a:rPr>
                                    <m:t>𝑙</m:t>
                                  </m:r>
                                  <m:r>
                                    <a:rPr lang="en-US" sz="2000" i="1">
                                      <a:latin typeface="Cambria Math"/>
                                    </a:rPr>
                                    <m:t>(</m:t>
                                  </m:r>
                                  <m:r>
                                    <a:rPr lang="en-US" sz="2000" i="1">
                                      <a:latin typeface="Cambria Math"/>
                                    </a:rPr>
                                    <m:t>𝑓</m:t>
                                  </m:r>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𝑖</m:t>
                                      </m:r>
                                    </m:sub>
                                  </m:sSub>
                                  <m:r>
                                    <a:rPr lang="ru-RU" sz="2000" i="1">
                                      <a:latin typeface="Cambria Math"/>
                                    </a:rPr>
                                    <m:t>)</m:t>
                                  </m:r>
                                </m:e>
                              </m:nary>
                              <m:r>
                                <a:rPr lang="en-US" sz="2000" b="0" i="1" smtClean="0">
                                  <a:latin typeface="Cambria Math"/>
                                </a:rPr>
                                <m:t>+</m:t>
                              </m:r>
                              <m:r>
                                <a:rPr lang="en-US" sz="2000" i="1">
                                  <a:latin typeface="Cambria Math"/>
                                  <a:ea typeface="Cambria Math"/>
                                </a:rPr>
                                <m:t>𝜌</m:t>
                              </m:r>
                              <m:r>
                                <a:rPr lang="en-US" sz="2000" i="1">
                                  <a:latin typeface="Cambria Math"/>
                                </a:rPr>
                                <m:t>(</m:t>
                              </m:r>
                              <m:r>
                                <a:rPr lang="en-US" sz="2000" i="1">
                                  <a:latin typeface="Cambria Math"/>
                                </a:rPr>
                                <m:t>𝑓</m:t>
                              </m:r>
                              <m:r>
                                <a:rPr lang="en-US" sz="2000" i="1">
                                  <a:latin typeface="Cambria Math"/>
                                </a:rPr>
                                <m:t>,</m:t>
                              </m:r>
                              <m:r>
                                <a:rPr lang="en-US" sz="2000" i="1">
                                  <a:latin typeface="Cambria Math"/>
                                </a:rPr>
                                <m:t>𝑘𝑠</m:t>
                              </m:r>
                              <m:r>
                                <a:rPr lang="en-US" sz="2000" i="1">
                                  <a:latin typeface="Cambria Math"/>
                                </a:rPr>
                                <m:t>,</m:t>
                              </m:r>
                              <m:r>
                                <a:rPr lang="en-US" sz="2000" i="1">
                                  <a:latin typeface="Cambria Math"/>
                                </a:rPr>
                                <m:t>𝑐𝑣𝑚</m:t>
                              </m:r>
                              <m:r>
                                <a:rPr lang="en-US" sz="2000" b="0" i="1" smtClean="0">
                                  <a:latin typeface="Cambria Math"/>
                                </a:rPr>
                                <m:t>)</m:t>
                              </m:r>
                            </m:e>
                          </m:d>
                        </m:e>
                      </m:func>
                    </m:oMath>
                  </m:oMathPara>
                </a14:m>
                <a:endParaRPr lang="en-US" sz="2000" dirty="0" smtClean="0"/>
              </a:p>
              <a:p>
                <a:pPr marL="0" indent="0" algn="ctr">
                  <a:buNone/>
                </a:pPr>
                <a:endParaRPr lang="en-US" sz="1800" dirty="0" smtClean="0"/>
              </a:p>
              <a:p>
                <a:pPr marL="0" indent="0" algn="ctr">
                  <a:buNone/>
                </a:pPr>
                <a:r>
                  <a:rPr lang="en-US" sz="1800" dirty="0" smtClean="0"/>
                  <a:t>where </a:t>
                </a:r>
                <a14:m>
                  <m:oMath xmlns:m="http://schemas.openxmlformats.org/officeDocument/2006/math">
                    <m:r>
                      <a:rPr lang="en-US" sz="1800" i="1" smtClean="0">
                        <a:latin typeface="Cambria Math"/>
                        <a:ea typeface="Cambria Math"/>
                      </a:rPr>
                      <m:t>𝜌</m:t>
                    </m:r>
                    <m:r>
                      <a:rPr lang="en-US" sz="1800" i="1">
                        <a:latin typeface="Cambria Math"/>
                      </a:rPr>
                      <m:t>(</m:t>
                    </m:r>
                    <m:r>
                      <a:rPr lang="en-US" sz="1800" i="1">
                        <a:latin typeface="Cambria Math"/>
                      </a:rPr>
                      <m:t>𝑓</m:t>
                    </m:r>
                    <m:r>
                      <a:rPr lang="en-US" sz="1800" i="1">
                        <a:latin typeface="Cambria Math"/>
                      </a:rPr>
                      <m:t>,</m:t>
                    </m:r>
                    <m:r>
                      <a:rPr lang="en-US" sz="1800" i="1">
                        <a:latin typeface="Cambria Math"/>
                      </a:rPr>
                      <m:t>𝑘𝑠</m:t>
                    </m:r>
                    <m:r>
                      <a:rPr lang="en-US" sz="1800" i="1">
                        <a:latin typeface="Cambria Math"/>
                      </a:rPr>
                      <m:t>,</m:t>
                    </m:r>
                    <m:r>
                      <a:rPr lang="en-US" sz="1800" i="1">
                        <a:latin typeface="Cambria Math"/>
                      </a:rPr>
                      <m:t>𝑐𝑣𝑚</m:t>
                    </m:r>
                    <m:r>
                      <a:rPr lang="en-US" sz="1800" i="1">
                        <a:latin typeface="Cambria Math"/>
                      </a:rPr>
                      <m:t>)</m:t>
                    </m:r>
                  </m:oMath>
                </a14:m>
                <a:r>
                  <a:rPr lang="en-US" sz="1800" dirty="0" smtClean="0"/>
                  <a:t> - regularization term</a:t>
                </a:r>
              </a:p>
              <a:p>
                <a:pPr marL="0" indent="0">
                  <a:buNone/>
                </a:pPr>
                <a:endParaRPr lang="en-US" sz="1800" dirty="0" smtClean="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2493441"/>
              </a:xfrm>
              <a:prstGeom prst="rect">
                <a:avLst/>
              </a:prstGeom>
              <a:blipFill rotWithShape="1">
                <a:blip r:embed="rId2"/>
                <a:stretch>
                  <a:fillRect l="-593" t="-1222" r="-444" b="-26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6" name="Picture 4" descr="C:\Users\torch\AppData\Local\Microsoft\Windows\Temporary Internet Files\Content.IE5\JO1NG4MT\pointing-finger-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92782" y="4761754"/>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Прямоугольник 4"/>
              <p:cNvSpPr/>
              <p:nvPr/>
            </p:nvSpPr>
            <p:spPr>
              <a:xfrm>
                <a:off x="1043608" y="4581128"/>
                <a:ext cx="7704856" cy="1292149"/>
              </a:xfrm>
              <a:prstGeom prst="rect">
                <a:avLst/>
              </a:prstGeom>
            </p:spPr>
            <p:txBody>
              <a:bodyPr wrap="square">
                <a:spAutoFit/>
              </a:bodyPr>
              <a:lstStyle/>
              <a:p>
                <a:pPr marL="0" indent="0">
                  <a:buNone/>
                </a:pPr>
                <a:r>
                  <a:rPr lang="en-US" dirty="0"/>
                  <a:t>In order to estimate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num>
                      <m:den>
                        <m:sSub>
                          <m:sSubPr>
                            <m:ctrlPr>
                              <a:rPr lang="en-US" sz="2400" i="1" dirty="0">
                                <a:latin typeface="Cambria Math"/>
                              </a:rPr>
                            </m:ctrlPr>
                          </m:sSubPr>
                          <m:e>
                            <m:r>
                              <a:rPr lang="en-US" sz="2400" i="1" dirty="0">
                                <a:latin typeface="Cambria Math"/>
                              </a:rPr>
                              <m:t>𝑃</m:t>
                            </m:r>
                          </m:e>
                          <m:sub>
                            <m:r>
                              <a:rPr lang="en-US" sz="2400" i="1" dirty="0">
                                <a:latin typeface="Cambria Math"/>
                              </a:rPr>
                              <m:t>𝐷𝑠</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den>
                    </m:f>
                  </m:oMath>
                </a14:m>
                <a:r>
                  <a:rPr lang="en-US" sz="2400" dirty="0"/>
                  <a:t> </a:t>
                </a:r>
                <a:r>
                  <a:rPr lang="en-US" dirty="0"/>
                  <a:t>we may, for example, set up a new logistic regression model to discriminate trials belonging to the </a:t>
                </a:r>
                <a14:m>
                  <m:oMath xmlns:m="http://schemas.openxmlformats.org/officeDocument/2006/math">
                    <m:r>
                      <a:rPr lang="en-US" sz="2000" i="1" dirty="0">
                        <a:solidFill>
                          <a:schemeClr val="tx2"/>
                        </a:solidFill>
                        <a:latin typeface="Cambria Math"/>
                      </a:rPr>
                      <m:t>𝜏</m:t>
                    </m:r>
                    <m:r>
                      <a:rPr lang="en-US" sz="2400" i="1" dirty="0">
                        <a:solidFill>
                          <a:schemeClr val="tx2"/>
                        </a:solidFill>
                        <a:latin typeface="Cambria Math"/>
                      </a:rPr>
                      <m:t> </m:t>
                    </m:r>
                  </m:oMath>
                </a14:m>
                <a:r>
                  <a:rPr lang="en-US" dirty="0"/>
                  <a:t>channel from those of the </a:t>
                </a:r>
                <a14:m>
                  <m:oMath xmlns:m="http://schemas.openxmlformats.org/officeDocument/2006/math">
                    <m:r>
                      <a:rPr lang="en-US" i="1" dirty="0">
                        <a:solidFill>
                          <a:schemeClr val="tx2"/>
                        </a:solidFill>
                        <a:latin typeface="Cambria Math"/>
                      </a:rPr>
                      <m:t>𝐷𝑠</m:t>
                    </m:r>
                  </m:oMath>
                </a14:m>
                <a:r>
                  <a:rPr lang="en-US" dirty="0"/>
                  <a:t> channel, which requires just unlabeled data [</a:t>
                </a:r>
                <a:r>
                  <a:rPr lang="en-US" dirty="0">
                    <a:hlinkClick r:id="rId4" action="ppaction://hlinksldjump"/>
                  </a:rPr>
                  <a:t>4</a:t>
                </a:r>
                <a:r>
                  <a:rPr lang="en-US" dirty="0"/>
                  <a:t>].</a:t>
                </a:r>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043608" y="4581128"/>
                <a:ext cx="7704856" cy="1292149"/>
              </a:xfrm>
              <a:prstGeom prst="rect">
                <a:avLst/>
              </a:prstGeom>
              <a:blipFill rotWithShape="1">
                <a:blip r:embed="rId5"/>
                <a:stretch>
                  <a:fillRect l="-633" b="-5189"/>
                </a:stretch>
              </a:blipFill>
            </p:spPr>
            <p:txBody>
              <a:bodyPr/>
              <a:lstStyle/>
              <a:p>
                <a:r>
                  <a:rPr lang="ru-RU">
                    <a:noFill/>
                  </a:rPr>
                  <a:t> </a:t>
                </a:r>
              </a:p>
            </p:txBody>
          </p:sp>
        </mc:Fallback>
      </mc:AlternateContent>
    </p:spTree>
    <p:extLst>
      <p:ext uri="{BB962C8B-B14F-4D97-AF65-F5344CB8AC3E}">
        <p14:creationId xmlns:p14="http://schemas.microsoft.com/office/powerpoint/2010/main" val="1288395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6"/>
                </a:solidFill>
              </a:rPr>
              <a:t>5. Implementation</a:t>
            </a:r>
            <a:endParaRPr lang="ru-RU" dirty="0">
              <a:solidFill>
                <a:schemeClr val="accent6"/>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44</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778944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Implementation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45</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38615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For the competition we have submitted several different models. </a:t>
                </a:r>
                <a:r>
                  <a:rPr lang="en-US" sz="1800" dirty="0"/>
                  <a:t>The transfer learning model achieved AUC = 0.996802 on Public Leader </a:t>
                </a:r>
                <a:r>
                  <a:rPr lang="en-US" sz="1800" dirty="0" smtClean="0"/>
                  <a:t>Board. It </a:t>
                </a:r>
                <a:r>
                  <a:rPr lang="en-US" sz="1800" dirty="0"/>
                  <a:t>was improved to 0.998150 post </a:t>
                </a:r>
                <a:r>
                  <a:rPr lang="en-US" sz="1800" dirty="0" smtClean="0"/>
                  <a:t>competition. Source </a:t>
                </a:r>
                <a:r>
                  <a:rPr lang="en-US" sz="1800" dirty="0"/>
                  <a:t>code </a:t>
                </a:r>
                <a:r>
                  <a:rPr lang="en-US" sz="1800" dirty="0" smtClean="0"/>
                  <a:t>can </a:t>
                </a:r>
                <a:r>
                  <a:rPr lang="en-US" sz="1800" dirty="0"/>
                  <a:t>be </a:t>
                </a:r>
                <a:r>
                  <a:rPr lang="en-US" sz="1800" dirty="0" smtClean="0"/>
                  <a:t>downloaded from </a:t>
                </a:r>
                <a:r>
                  <a:rPr lang="en-US" sz="1800" u="sng" dirty="0">
                    <a:hlinkClick r:id="rId2"/>
                  </a:rPr>
                  <a:t>GitHub </a:t>
                </a:r>
                <a:r>
                  <a:rPr lang="en-US" sz="1800" u="sng" dirty="0" smtClean="0">
                    <a:hlinkClick r:id="rId2"/>
                  </a:rPr>
                  <a:t>page</a:t>
                </a:r>
                <a:r>
                  <a:rPr lang="ru-RU" sz="1800" dirty="0"/>
                  <a:t> </a:t>
                </a:r>
                <a:r>
                  <a:rPr lang="ru-RU" sz="1800" dirty="0" smtClean="0"/>
                  <a:t>https</a:t>
                </a:r>
                <a:r>
                  <a:rPr lang="ru-RU" sz="1800" dirty="0"/>
                  <a:t>://github.com/alexander-rakhlin/flavours-of-physics</a:t>
                </a:r>
              </a:p>
              <a:p>
                <a:pPr marL="0" indent="0">
                  <a:buNone/>
                </a:pPr>
                <a:endParaRPr lang="en-US" sz="1800" dirty="0"/>
              </a:p>
              <a:p>
                <a:pPr marL="0" indent="0">
                  <a:buNone/>
                </a:pPr>
                <a:r>
                  <a:rPr lang="en-US" sz="1800" dirty="0" smtClean="0"/>
                  <a:t>As we </a:t>
                </a:r>
                <a:r>
                  <a:rPr lang="en-US" sz="1800" dirty="0" smtClean="0">
                    <a:hlinkClick r:id="rId3" action="ppaction://hlinksldjump"/>
                  </a:rPr>
                  <a:t>remember</a:t>
                </a:r>
                <a:r>
                  <a:rPr lang="en-US" sz="1800" dirty="0" smtClean="0"/>
                  <a:t>, training </a:t>
                </a:r>
                <a:r>
                  <a:rPr lang="en-US" sz="1800" dirty="0"/>
                  <a:t>on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channel was </a:t>
                </a:r>
                <a:r>
                  <a:rPr lang="en-US" sz="1800" dirty="0"/>
                  <a:t>prohibited by the competition </a:t>
                </a:r>
                <a:r>
                  <a:rPr lang="en-US" sz="1800" dirty="0" smtClean="0"/>
                  <a:t>requirements, </a:t>
                </a:r>
                <a:r>
                  <a:rPr lang="en-US" sz="1800" dirty="0"/>
                  <a:t>what </a:t>
                </a:r>
                <a:r>
                  <a:rPr lang="en-US" sz="1800" dirty="0" smtClean="0"/>
                  <a:t>dictated </a:t>
                </a:r>
                <a:r>
                  <a:rPr lang="en-US" sz="1800" dirty="0"/>
                  <a:t>us </a:t>
                </a:r>
                <a:r>
                  <a:rPr lang="en-US" sz="1800" dirty="0" smtClean="0"/>
                  <a:t>certain amendments </a:t>
                </a:r>
                <a:r>
                  <a:rPr lang="en-US" sz="1800" dirty="0"/>
                  <a:t>to the Transductive Transfer </a:t>
                </a:r>
                <a:r>
                  <a:rPr lang="en-US" sz="1800" dirty="0" smtClean="0"/>
                  <a:t>Learning framework </a:t>
                </a:r>
                <a:r>
                  <a:rPr lang="en-US" sz="1800" dirty="0"/>
                  <a:t>outlined in </a:t>
                </a:r>
                <a:r>
                  <a:rPr lang="en-US" sz="1800" dirty="0" smtClean="0">
                    <a:hlinkClick r:id="rId4" action="ppaction://hlinksldjump"/>
                  </a:rPr>
                  <a:t>Section 4</a:t>
                </a:r>
                <a:r>
                  <a:rPr lang="en-US" sz="1800" dirty="0" smtClean="0"/>
                  <a:t>. </a:t>
                </a:r>
              </a:p>
              <a:p>
                <a:pPr marL="0" indent="0">
                  <a:buNone/>
                </a:pPr>
                <a:endParaRPr lang="en-US" sz="1800" dirty="0"/>
              </a:p>
              <a:p>
                <a:pPr marL="0" indent="0">
                  <a:buNone/>
                </a:pPr>
                <a:r>
                  <a:rPr lang="en-US" sz="1800" dirty="0" smtClean="0"/>
                  <a:t>In this implementation we transfer model from </a:t>
                </a:r>
                <a14:m>
                  <m:oMath xmlns:m="http://schemas.openxmlformats.org/officeDocument/2006/math">
                    <m:r>
                      <a:rPr lang="en-US" sz="2000" i="1" dirty="0">
                        <a:solidFill>
                          <a:schemeClr val="tx2"/>
                        </a:solidFill>
                        <a:latin typeface="Cambria Math"/>
                      </a:rPr>
                      <m:t>𝜏</m:t>
                    </m:r>
                  </m:oMath>
                </a14:m>
                <a:r>
                  <a:rPr lang="en-US" sz="1800" dirty="0" smtClean="0"/>
                  <a:t> channel to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channel. The other difference is </a:t>
                </a:r>
                <a:r>
                  <a:rPr lang="en-US" sz="1800" dirty="0"/>
                  <a:t>how domain adaptation </a:t>
                </a:r>
                <a:r>
                  <a:rPr lang="en-US" sz="1800" dirty="0" smtClean="0"/>
                  <a:t>is </a:t>
                </a:r>
                <a:r>
                  <a:rPr lang="en-US" sz="1800" dirty="0"/>
                  <a:t>implemented: instead of covariate shift </a:t>
                </a:r>
                <a:r>
                  <a:rPr lang="en-US" sz="1800" dirty="0" smtClean="0"/>
                  <a:t>we do calibration.</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3861593"/>
              </a:xfrm>
              <a:prstGeom prst="rect">
                <a:avLst/>
              </a:prstGeom>
              <a:blipFill rotWithShape="1">
                <a:blip r:embed="rId5"/>
                <a:stretch>
                  <a:fillRect l="-593" t="-790" r="-1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7720550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Initial training</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46</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27094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We implemented </a:t>
                </a:r>
                <a:r>
                  <a:rPr lang="en-US" sz="1800" dirty="0" smtClean="0">
                    <a:solidFill>
                      <a:schemeClr val="tx2"/>
                    </a:solidFill>
                  </a:rPr>
                  <a:t>two-stage process</a:t>
                </a:r>
                <a:r>
                  <a:rPr lang="en-US" sz="1800" dirty="0" smtClean="0"/>
                  <a:t>: 1) Initial training and 2) </a:t>
                </a:r>
                <a:r>
                  <a:rPr lang="en-US" sz="1800" dirty="0"/>
                  <a:t>A</a:t>
                </a:r>
                <a:r>
                  <a:rPr lang="en-US" sz="1800" dirty="0" smtClean="0"/>
                  <a:t>daptation stage.</a:t>
                </a:r>
                <a:endParaRPr lang="ru-RU" sz="1800" dirty="0" smtClean="0"/>
              </a:p>
              <a:p>
                <a:pPr marL="0" indent="0">
                  <a:buNone/>
                </a:pPr>
                <a:endParaRPr lang="ru-RU" sz="1800" dirty="0" smtClean="0"/>
              </a:p>
              <a:p>
                <a:pPr marL="0" indent="0">
                  <a:buNone/>
                </a:pPr>
                <a:r>
                  <a:rPr lang="en-US" sz="1800" dirty="0" smtClean="0"/>
                  <a:t>On the</a:t>
                </a:r>
                <a:r>
                  <a:rPr lang="en-US" sz="1800" b="1" dirty="0" smtClean="0"/>
                  <a:t> </a:t>
                </a:r>
                <a:r>
                  <a:rPr lang="en-US" sz="1800" dirty="0" smtClean="0"/>
                  <a:t>Initial </a:t>
                </a:r>
                <a:r>
                  <a:rPr lang="en-US" sz="1800" dirty="0"/>
                  <a:t>stage </a:t>
                </a:r>
                <a:r>
                  <a:rPr lang="en-US" sz="1800" dirty="0" smtClean="0"/>
                  <a:t>the model </a:t>
                </a:r>
                <a:r>
                  <a:rPr lang="en-US" sz="1800" dirty="0"/>
                  <a:t>is trained for maximum performance on labeled data from </a:t>
                </a:r>
                <a14:m>
                  <m:oMath xmlns:m="http://schemas.openxmlformats.org/officeDocument/2006/math">
                    <m:r>
                      <a:rPr lang="en-US" sz="1800" i="1" dirty="0">
                        <a:solidFill>
                          <a:schemeClr val="tx2"/>
                        </a:solidFill>
                        <a:latin typeface="Cambria Math"/>
                      </a:rPr>
                      <m:t>𝜏</m:t>
                    </m:r>
                  </m:oMath>
                </a14:m>
                <a:r>
                  <a:rPr lang="en-US" sz="1600" dirty="0"/>
                  <a:t> </a:t>
                </a:r>
                <a:r>
                  <a:rPr lang="en-US" sz="1800" dirty="0" smtClean="0"/>
                  <a:t>channel.</a:t>
                </a:r>
                <a:r>
                  <a:rPr lang="ru-RU" sz="1800" dirty="0" smtClean="0"/>
                  <a:t> </a:t>
                </a:r>
                <a:r>
                  <a:rPr lang="en-US" sz="1800" dirty="0" smtClean="0"/>
                  <a:t>This </a:t>
                </a:r>
                <a:r>
                  <a:rPr lang="en-US" sz="1800" dirty="0"/>
                  <a:t>model is based on ensemble of 20 feed forward fully connected neural nets written in Python with </a:t>
                </a:r>
                <a:r>
                  <a:rPr lang="en-US" sz="1800" u="sng" dirty="0">
                    <a:hlinkClick r:id="rId2"/>
                  </a:rPr>
                  <a:t>Keras library</a:t>
                </a:r>
                <a:r>
                  <a:rPr lang="en-US" sz="1800" dirty="0"/>
                  <a:t>. Each net </a:t>
                </a:r>
                <a:r>
                  <a:rPr lang="en-US" sz="1800" dirty="0" smtClean="0"/>
                  <a:t>comprises 4 fully connected hidden layers F1-F4 with </a:t>
                </a:r>
                <a:r>
                  <a:rPr lang="en-US" sz="1800" dirty="0"/>
                  <a:t>PReLU </a:t>
                </a:r>
                <a:r>
                  <a:rPr lang="en-US" sz="1800" dirty="0" smtClean="0"/>
                  <a:t>activations </a:t>
                </a:r>
                <a:r>
                  <a:rPr lang="en-US" sz="1800" dirty="0"/>
                  <a:t>fed to a 2-way softmax </a:t>
                </a:r>
                <a:r>
                  <a:rPr lang="en-US" sz="1800" dirty="0" smtClean="0"/>
                  <a:t>output layer which </a:t>
                </a:r>
                <a:r>
                  <a:rPr lang="en-US" sz="1800" dirty="0"/>
                  <a:t>produces a distribution over the 2 class </a:t>
                </a:r>
                <a:r>
                  <a:rPr lang="en-US" sz="1800" dirty="0" smtClean="0"/>
                  <a:t>labels. The </a:t>
                </a:r>
                <a:r>
                  <a:rPr lang="en-US" sz="1800" dirty="0"/>
                  <a:t>hidden </a:t>
                </a:r>
                <a:r>
                  <a:rPr lang="en-US" sz="1800" dirty="0" smtClean="0"/>
                  <a:t>layers contain 75, 50, 30, and 25 neurons respectively.</a:t>
                </a:r>
                <a:r>
                  <a:rPr lang="en-US" sz="1800" dirty="0"/>
                  <a:t> </a:t>
                </a:r>
                <a:r>
                  <a:rPr lang="en-US" sz="1800" dirty="0" smtClean="0"/>
                  <a:t>To </a:t>
                </a:r>
                <a:r>
                  <a:rPr lang="en-US" sz="1800" dirty="0"/>
                  <a:t>avoid </a:t>
                </a:r>
                <a:r>
                  <a:rPr lang="en-US" sz="1800" dirty="0" smtClean="0"/>
                  <a:t>overfitting, dropout </a:t>
                </a:r>
                <a:r>
                  <a:rPr lang="en-US" sz="1800" dirty="0"/>
                  <a:t>is </a:t>
                </a:r>
                <a:r>
                  <a:rPr lang="en-US" sz="1800" dirty="0" smtClean="0"/>
                  <a:t>used in F1, F2 and F3 layers:</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2709465"/>
              </a:xfrm>
              <a:prstGeom prst="rect">
                <a:avLst/>
              </a:prstGeom>
              <a:blipFill rotWithShape="1">
                <a:blip r:embed="rId3"/>
                <a:stretch>
                  <a:fillRect l="-593" t="-1126" b="-22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025948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Neural Net architecture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47</a:t>
            </a:fld>
            <a:endParaRPr lang="ru-RU" altLang="ru-RU" dirty="0"/>
          </a:p>
        </p:txBody>
      </p:sp>
      <p:grpSp>
        <p:nvGrpSpPr>
          <p:cNvPr id="672" name="Группа 671"/>
          <p:cNvGrpSpPr/>
          <p:nvPr/>
        </p:nvGrpSpPr>
        <p:grpSpPr>
          <a:xfrm>
            <a:off x="779269" y="1867987"/>
            <a:ext cx="574684" cy="3996371"/>
            <a:chOff x="779269" y="2001435"/>
            <a:chExt cx="574684" cy="3996371"/>
          </a:xfrm>
        </p:grpSpPr>
        <p:grpSp>
          <p:nvGrpSpPr>
            <p:cNvPr id="532" name="Группа 531"/>
            <p:cNvGrpSpPr/>
            <p:nvPr/>
          </p:nvGrpSpPr>
          <p:grpSpPr>
            <a:xfrm>
              <a:off x="779269" y="2001435"/>
              <a:ext cx="473189" cy="3996371"/>
              <a:chOff x="177856" y="727823"/>
              <a:chExt cx="897940" cy="2539365"/>
            </a:xfrm>
            <a:solidFill>
              <a:schemeClr val="accent2"/>
            </a:solidFill>
            <a:scene3d>
              <a:camera prst="orthographicFront"/>
              <a:lightRig rig="flat" dir="t"/>
            </a:scene3d>
          </p:grpSpPr>
          <p:sp>
            <p:nvSpPr>
              <p:cNvPr id="533" name="Прямоугольник 532"/>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34" name="Прямоугольник 533"/>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664" name="Группа 663"/>
            <p:cNvGrpSpPr/>
            <p:nvPr/>
          </p:nvGrpSpPr>
          <p:grpSpPr>
            <a:xfrm>
              <a:off x="811560" y="2054197"/>
              <a:ext cx="471988" cy="416451"/>
              <a:chOff x="622877" y="2143609"/>
              <a:chExt cx="471988" cy="416451"/>
            </a:xfrm>
          </p:grpSpPr>
          <p:grpSp>
            <p:nvGrpSpPr>
              <p:cNvPr id="623" name="Группа 622"/>
              <p:cNvGrpSpPr/>
              <p:nvPr/>
            </p:nvGrpSpPr>
            <p:grpSpPr>
              <a:xfrm>
                <a:off x="622877" y="2143609"/>
                <a:ext cx="396638" cy="416451"/>
                <a:chOff x="4845612" y="1740912"/>
                <a:chExt cx="584383" cy="585755"/>
              </a:xfrm>
            </p:grpSpPr>
            <p:sp>
              <p:nvSpPr>
                <p:cNvPr id="624" name="Скругленный прямоугольник 62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5" name="Блок-схема: узел 62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26" name="TextBox 625"/>
                  <p:cNvSpPr txBox="1"/>
                  <p:nvPr/>
                </p:nvSpPr>
                <p:spPr>
                  <a:xfrm>
                    <a:off x="622877" y="2143609"/>
                    <a:ext cx="47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1</m:t>
                              </m:r>
                            </m:sub>
                          </m:sSub>
                        </m:oMath>
                      </m:oMathPara>
                    </a14:m>
                    <a:endParaRPr lang="ru-RU" dirty="0"/>
                  </a:p>
                </p:txBody>
              </p:sp>
            </mc:Choice>
            <mc:Fallback xmlns="">
              <p:sp>
                <p:nvSpPr>
                  <p:cNvPr id="626" name="TextBox 625"/>
                  <p:cNvSpPr txBox="1">
                    <a:spLocks noRot="1" noChangeAspect="1" noMove="1" noResize="1" noEditPoints="1" noAdjustHandles="1" noChangeArrowheads="1" noChangeShapeType="1" noTextEdit="1"/>
                  </p:cNvSpPr>
                  <p:nvPr/>
                </p:nvSpPr>
                <p:spPr>
                  <a:xfrm>
                    <a:off x="622877" y="2143609"/>
                    <a:ext cx="471988" cy="369332"/>
                  </a:xfrm>
                  <a:prstGeom prst="rect">
                    <a:avLst/>
                  </a:prstGeom>
                  <a:blipFill rotWithShape="1">
                    <a:blip r:embed="rId2"/>
                    <a:stretch>
                      <a:fillRect/>
                    </a:stretch>
                  </a:blipFill>
                </p:spPr>
                <p:txBody>
                  <a:bodyPr/>
                  <a:lstStyle/>
                  <a:p>
                    <a:r>
                      <a:rPr lang="ru-RU">
                        <a:noFill/>
                      </a:rPr>
                      <a:t> </a:t>
                    </a:r>
                  </a:p>
                </p:txBody>
              </p:sp>
            </mc:Fallback>
          </mc:AlternateContent>
        </p:grpSp>
        <p:grpSp>
          <p:nvGrpSpPr>
            <p:cNvPr id="665" name="Группа 664"/>
            <p:cNvGrpSpPr/>
            <p:nvPr/>
          </p:nvGrpSpPr>
          <p:grpSpPr>
            <a:xfrm>
              <a:off x="811560" y="2506453"/>
              <a:ext cx="477310" cy="416452"/>
              <a:chOff x="622876" y="2631298"/>
              <a:chExt cx="477310" cy="416452"/>
            </a:xfrm>
          </p:grpSpPr>
          <p:grpSp>
            <p:nvGrpSpPr>
              <p:cNvPr id="627" name="Группа 626"/>
              <p:cNvGrpSpPr/>
              <p:nvPr/>
            </p:nvGrpSpPr>
            <p:grpSpPr>
              <a:xfrm>
                <a:off x="622876" y="2631299"/>
                <a:ext cx="396638" cy="416451"/>
                <a:chOff x="4845612" y="1740913"/>
                <a:chExt cx="584383" cy="585755"/>
              </a:xfrm>
            </p:grpSpPr>
            <p:sp>
              <p:nvSpPr>
                <p:cNvPr id="628" name="Скругленный прямоугольник 627"/>
                <p:cNvSpPr/>
                <p:nvPr/>
              </p:nvSpPr>
              <p:spPr bwMode="auto">
                <a:xfrm>
                  <a:off x="4845612" y="1740913"/>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9" name="Блок-схема: узел 62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0" name="TextBox 629"/>
                  <p:cNvSpPr txBox="1"/>
                  <p:nvPr/>
                </p:nvSpPr>
                <p:spPr>
                  <a:xfrm>
                    <a:off x="622876" y="2631298"/>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2</m:t>
                              </m:r>
                            </m:sub>
                          </m:sSub>
                        </m:oMath>
                      </m:oMathPara>
                    </a14:m>
                    <a:endParaRPr lang="ru-RU" dirty="0"/>
                  </a:p>
                </p:txBody>
              </p:sp>
            </mc:Choice>
            <mc:Fallback xmlns="">
              <p:sp>
                <p:nvSpPr>
                  <p:cNvPr id="630" name="TextBox 629"/>
                  <p:cNvSpPr txBox="1">
                    <a:spLocks noRot="1" noChangeAspect="1" noMove="1" noResize="1" noEditPoints="1" noAdjustHandles="1" noChangeArrowheads="1" noChangeShapeType="1" noTextEdit="1"/>
                  </p:cNvSpPr>
                  <p:nvPr/>
                </p:nvSpPr>
                <p:spPr>
                  <a:xfrm>
                    <a:off x="622876" y="2631298"/>
                    <a:ext cx="477310" cy="369332"/>
                  </a:xfrm>
                  <a:prstGeom prst="rect">
                    <a:avLst/>
                  </a:prstGeom>
                  <a:blipFill rotWithShape="1">
                    <a:blip r:embed="rId3"/>
                    <a:stretch>
                      <a:fillRect/>
                    </a:stretch>
                  </a:blipFill>
                </p:spPr>
                <p:txBody>
                  <a:bodyPr/>
                  <a:lstStyle/>
                  <a:p>
                    <a:r>
                      <a:rPr lang="ru-RU">
                        <a:noFill/>
                      </a:rPr>
                      <a:t> </a:t>
                    </a:r>
                  </a:p>
                </p:txBody>
              </p:sp>
            </mc:Fallback>
          </mc:AlternateContent>
        </p:grpSp>
        <p:grpSp>
          <p:nvGrpSpPr>
            <p:cNvPr id="666" name="Группа 665"/>
            <p:cNvGrpSpPr/>
            <p:nvPr/>
          </p:nvGrpSpPr>
          <p:grpSpPr>
            <a:xfrm>
              <a:off x="811560" y="2958710"/>
              <a:ext cx="542393" cy="416451"/>
              <a:chOff x="628709" y="3107472"/>
              <a:chExt cx="542393" cy="416451"/>
            </a:xfrm>
          </p:grpSpPr>
          <p:grpSp>
            <p:nvGrpSpPr>
              <p:cNvPr id="631" name="Группа 630"/>
              <p:cNvGrpSpPr/>
              <p:nvPr/>
            </p:nvGrpSpPr>
            <p:grpSpPr>
              <a:xfrm>
                <a:off x="628709" y="3107472"/>
                <a:ext cx="396638" cy="416451"/>
                <a:chOff x="4845612" y="1740912"/>
                <a:chExt cx="584383" cy="585755"/>
              </a:xfrm>
            </p:grpSpPr>
            <p:sp>
              <p:nvSpPr>
                <p:cNvPr id="632" name="Скругленный прямоугольник 63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33" name="Блок-схема: узел 63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4" name="TextBox 633"/>
                  <p:cNvSpPr txBox="1"/>
                  <p:nvPr/>
                </p:nvSpPr>
                <p:spPr>
                  <a:xfrm>
                    <a:off x="628709" y="3107472"/>
                    <a:ext cx="542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3</m:t>
                              </m:r>
                              <m:r>
                                <a:rPr lang="en-US" b="0" i="1" smtClean="0">
                                  <a:solidFill>
                                    <a:schemeClr val="bg1"/>
                                  </a:solidFill>
                                  <a:latin typeface="Cambria Math"/>
                                </a:rPr>
                                <m:t>𝑖</m:t>
                              </m:r>
                            </m:sub>
                          </m:sSub>
                        </m:oMath>
                      </m:oMathPara>
                    </a14:m>
                    <a:endParaRPr lang="ru-RU" dirty="0"/>
                  </a:p>
                </p:txBody>
              </p:sp>
            </mc:Choice>
            <mc:Fallback xmlns="">
              <p:sp>
                <p:nvSpPr>
                  <p:cNvPr id="634" name="TextBox 633"/>
                  <p:cNvSpPr txBox="1">
                    <a:spLocks noRot="1" noChangeAspect="1" noMove="1" noResize="1" noEditPoints="1" noAdjustHandles="1" noChangeArrowheads="1" noChangeShapeType="1" noTextEdit="1"/>
                  </p:cNvSpPr>
                  <p:nvPr/>
                </p:nvSpPr>
                <p:spPr>
                  <a:xfrm>
                    <a:off x="628709" y="3107472"/>
                    <a:ext cx="542393" cy="369332"/>
                  </a:xfrm>
                  <a:prstGeom prst="rect">
                    <a:avLst/>
                  </a:prstGeom>
                  <a:blipFill rotWithShape="1">
                    <a:blip r:embed="rId4"/>
                    <a:stretch>
                      <a:fillRect b="-1639"/>
                    </a:stretch>
                  </a:blipFill>
                </p:spPr>
                <p:txBody>
                  <a:bodyPr/>
                  <a:lstStyle/>
                  <a:p>
                    <a:r>
                      <a:rPr lang="ru-RU">
                        <a:noFill/>
                      </a:rPr>
                      <a:t> </a:t>
                    </a:r>
                  </a:p>
                </p:txBody>
              </p:sp>
            </mc:Fallback>
          </mc:AlternateContent>
        </p:grpSp>
        <p:grpSp>
          <p:nvGrpSpPr>
            <p:cNvPr id="661" name="Группа 660"/>
            <p:cNvGrpSpPr/>
            <p:nvPr/>
          </p:nvGrpSpPr>
          <p:grpSpPr>
            <a:xfrm>
              <a:off x="811560" y="3410966"/>
              <a:ext cx="477310" cy="416451"/>
              <a:chOff x="649158" y="3627652"/>
              <a:chExt cx="477310" cy="416451"/>
            </a:xfrm>
          </p:grpSpPr>
          <p:grpSp>
            <p:nvGrpSpPr>
              <p:cNvPr id="639" name="Группа 638"/>
              <p:cNvGrpSpPr/>
              <p:nvPr/>
            </p:nvGrpSpPr>
            <p:grpSpPr>
              <a:xfrm>
                <a:off x="649158" y="3627652"/>
                <a:ext cx="396638" cy="416451"/>
                <a:chOff x="4845612" y="1740912"/>
                <a:chExt cx="584383" cy="585755"/>
              </a:xfrm>
            </p:grpSpPr>
            <p:sp>
              <p:nvSpPr>
                <p:cNvPr id="640" name="Скругленный прямоугольник 639"/>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1" name="Блок-схема: узел 640"/>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2" name="TextBox 641"/>
                  <p:cNvSpPr txBox="1"/>
                  <p:nvPr/>
                </p:nvSpPr>
                <p:spPr>
                  <a:xfrm>
                    <a:off x="649158" y="3627652"/>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4</m:t>
                              </m:r>
                            </m:sub>
                          </m:sSub>
                        </m:oMath>
                      </m:oMathPara>
                    </a14:m>
                    <a:endParaRPr lang="ru-RU" dirty="0"/>
                  </a:p>
                </p:txBody>
              </p:sp>
            </mc:Choice>
            <mc:Fallback xmlns="">
              <p:sp>
                <p:nvSpPr>
                  <p:cNvPr id="642" name="TextBox 641"/>
                  <p:cNvSpPr txBox="1">
                    <a:spLocks noRot="1" noChangeAspect="1" noMove="1" noResize="1" noEditPoints="1" noAdjustHandles="1" noChangeArrowheads="1" noChangeShapeType="1" noTextEdit="1"/>
                  </p:cNvSpPr>
                  <p:nvPr/>
                </p:nvSpPr>
                <p:spPr>
                  <a:xfrm>
                    <a:off x="649158" y="3627652"/>
                    <a:ext cx="477310" cy="369332"/>
                  </a:xfrm>
                  <a:prstGeom prst="rect">
                    <a:avLst/>
                  </a:prstGeom>
                  <a:blipFill rotWithShape="1">
                    <a:blip r:embed="rId5"/>
                    <a:stretch>
                      <a:fillRect b="-1667"/>
                    </a:stretch>
                  </a:blipFill>
                </p:spPr>
                <p:txBody>
                  <a:bodyPr/>
                  <a:lstStyle/>
                  <a:p>
                    <a:r>
                      <a:rPr lang="ru-RU">
                        <a:noFill/>
                      </a:rPr>
                      <a:t> </a:t>
                    </a:r>
                  </a:p>
                </p:txBody>
              </p:sp>
            </mc:Fallback>
          </mc:AlternateContent>
        </p:grpSp>
        <p:grpSp>
          <p:nvGrpSpPr>
            <p:cNvPr id="660" name="Группа 659"/>
            <p:cNvGrpSpPr/>
            <p:nvPr/>
          </p:nvGrpSpPr>
          <p:grpSpPr>
            <a:xfrm>
              <a:off x="811560" y="3863222"/>
              <a:ext cx="477310" cy="416451"/>
              <a:chOff x="631425" y="4103581"/>
              <a:chExt cx="477310" cy="416451"/>
            </a:xfrm>
          </p:grpSpPr>
          <p:grpSp>
            <p:nvGrpSpPr>
              <p:cNvPr id="643" name="Группа 642"/>
              <p:cNvGrpSpPr/>
              <p:nvPr/>
            </p:nvGrpSpPr>
            <p:grpSpPr>
              <a:xfrm>
                <a:off x="631425" y="4103581"/>
                <a:ext cx="396638" cy="416451"/>
                <a:chOff x="4845612" y="1740912"/>
                <a:chExt cx="584383" cy="585755"/>
              </a:xfrm>
            </p:grpSpPr>
            <p:sp>
              <p:nvSpPr>
                <p:cNvPr id="644" name="Скругленный прямоугольник 64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5" name="Блок-схема: узел 64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6" name="TextBox 645"/>
                  <p:cNvSpPr txBox="1"/>
                  <p:nvPr/>
                </p:nvSpPr>
                <p:spPr>
                  <a:xfrm>
                    <a:off x="631425" y="4103581"/>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5</m:t>
                              </m:r>
                            </m:sub>
                          </m:sSub>
                        </m:oMath>
                      </m:oMathPara>
                    </a14:m>
                    <a:endParaRPr lang="ru-RU" dirty="0"/>
                  </a:p>
                </p:txBody>
              </p:sp>
            </mc:Choice>
            <mc:Fallback xmlns="">
              <p:sp>
                <p:nvSpPr>
                  <p:cNvPr id="646" name="TextBox 645"/>
                  <p:cNvSpPr txBox="1">
                    <a:spLocks noRot="1" noChangeAspect="1" noMove="1" noResize="1" noEditPoints="1" noAdjustHandles="1" noChangeArrowheads="1" noChangeShapeType="1" noTextEdit="1"/>
                  </p:cNvSpPr>
                  <p:nvPr/>
                </p:nvSpPr>
                <p:spPr>
                  <a:xfrm>
                    <a:off x="631425" y="4103581"/>
                    <a:ext cx="477310" cy="369332"/>
                  </a:xfrm>
                  <a:prstGeom prst="rect">
                    <a:avLst/>
                  </a:prstGeom>
                  <a:blipFill rotWithShape="1">
                    <a:blip r:embed="rId6"/>
                    <a:stretch>
                      <a:fillRect b="-1667"/>
                    </a:stretch>
                  </a:blipFill>
                </p:spPr>
                <p:txBody>
                  <a:bodyPr/>
                  <a:lstStyle/>
                  <a:p>
                    <a:r>
                      <a:rPr lang="ru-RU">
                        <a:noFill/>
                      </a:rPr>
                      <a:t> </a:t>
                    </a:r>
                  </a:p>
                </p:txBody>
              </p:sp>
            </mc:Fallback>
          </mc:AlternateContent>
        </p:grpSp>
        <p:grpSp>
          <p:nvGrpSpPr>
            <p:cNvPr id="659" name="Группа 658"/>
            <p:cNvGrpSpPr/>
            <p:nvPr/>
          </p:nvGrpSpPr>
          <p:grpSpPr>
            <a:xfrm>
              <a:off x="811560" y="4315478"/>
              <a:ext cx="477310" cy="416451"/>
              <a:chOff x="607019" y="4664946"/>
              <a:chExt cx="477310" cy="416451"/>
            </a:xfrm>
          </p:grpSpPr>
          <p:grpSp>
            <p:nvGrpSpPr>
              <p:cNvPr id="647" name="Группа 646"/>
              <p:cNvGrpSpPr/>
              <p:nvPr/>
            </p:nvGrpSpPr>
            <p:grpSpPr>
              <a:xfrm>
                <a:off x="607019" y="4664946"/>
                <a:ext cx="396638" cy="416451"/>
                <a:chOff x="4845612" y="1740912"/>
                <a:chExt cx="584383" cy="585755"/>
              </a:xfrm>
            </p:grpSpPr>
            <p:sp>
              <p:nvSpPr>
                <p:cNvPr id="648" name="Скругленный прямоугольник 647"/>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9" name="Блок-схема: узел 64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0" name="TextBox 649"/>
                  <p:cNvSpPr txBox="1"/>
                  <p:nvPr/>
                </p:nvSpPr>
                <p:spPr>
                  <a:xfrm>
                    <a:off x="607019" y="46649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6</m:t>
                              </m:r>
                            </m:sub>
                          </m:sSub>
                        </m:oMath>
                      </m:oMathPara>
                    </a14:m>
                    <a:endParaRPr lang="ru-RU" dirty="0"/>
                  </a:p>
                </p:txBody>
              </p:sp>
            </mc:Choice>
            <mc:Fallback xmlns="">
              <p:sp>
                <p:nvSpPr>
                  <p:cNvPr id="650" name="TextBox 649"/>
                  <p:cNvSpPr txBox="1">
                    <a:spLocks noRot="1" noChangeAspect="1" noMove="1" noResize="1" noEditPoints="1" noAdjustHandles="1" noChangeArrowheads="1" noChangeShapeType="1" noTextEdit="1"/>
                  </p:cNvSpPr>
                  <p:nvPr/>
                </p:nvSpPr>
                <p:spPr>
                  <a:xfrm>
                    <a:off x="607019" y="4664946"/>
                    <a:ext cx="477310" cy="369332"/>
                  </a:xfrm>
                  <a:prstGeom prst="rect">
                    <a:avLst/>
                  </a:prstGeom>
                  <a:blipFill rotWithShape="1">
                    <a:blip r:embed="rId7"/>
                    <a:stretch>
                      <a:fillRect/>
                    </a:stretch>
                  </a:blipFill>
                </p:spPr>
                <p:txBody>
                  <a:bodyPr/>
                  <a:lstStyle/>
                  <a:p>
                    <a:r>
                      <a:rPr lang="ru-RU">
                        <a:noFill/>
                      </a:rPr>
                      <a:t> </a:t>
                    </a:r>
                  </a:p>
                </p:txBody>
              </p:sp>
            </mc:Fallback>
          </mc:AlternateContent>
        </p:grpSp>
        <p:grpSp>
          <p:nvGrpSpPr>
            <p:cNvPr id="662" name="Группа 661"/>
            <p:cNvGrpSpPr/>
            <p:nvPr/>
          </p:nvGrpSpPr>
          <p:grpSpPr>
            <a:xfrm>
              <a:off x="811560" y="4767735"/>
              <a:ext cx="477310" cy="416451"/>
              <a:chOff x="569698" y="5417146"/>
              <a:chExt cx="477310" cy="416451"/>
            </a:xfrm>
          </p:grpSpPr>
          <p:grpSp>
            <p:nvGrpSpPr>
              <p:cNvPr id="651" name="Группа 650"/>
              <p:cNvGrpSpPr/>
              <p:nvPr/>
            </p:nvGrpSpPr>
            <p:grpSpPr>
              <a:xfrm>
                <a:off x="569698" y="5417146"/>
                <a:ext cx="396638" cy="416451"/>
                <a:chOff x="4845612" y="1740912"/>
                <a:chExt cx="584383" cy="585755"/>
              </a:xfrm>
            </p:grpSpPr>
            <p:sp>
              <p:nvSpPr>
                <p:cNvPr id="652" name="Скругленный прямоугольник 65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3" name="Блок-схема: узел 65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4" name="TextBox 653"/>
                  <p:cNvSpPr txBox="1"/>
                  <p:nvPr/>
                </p:nvSpPr>
                <p:spPr>
                  <a:xfrm>
                    <a:off x="569698" y="54171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7</m:t>
                              </m:r>
                            </m:sub>
                          </m:sSub>
                        </m:oMath>
                      </m:oMathPara>
                    </a14:m>
                    <a:endParaRPr lang="ru-RU" dirty="0"/>
                  </a:p>
                </p:txBody>
              </p:sp>
            </mc:Choice>
            <mc:Fallback xmlns="">
              <p:sp>
                <p:nvSpPr>
                  <p:cNvPr id="654" name="TextBox 653"/>
                  <p:cNvSpPr txBox="1">
                    <a:spLocks noRot="1" noChangeAspect="1" noMove="1" noResize="1" noEditPoints="1" noAdjustHandles="1" noChangeArrowheads="1" noChangeShapeType="1" noTextEdit="1"/>
                  </p:cNvSpPr>
                  <p:nvPr/>
                </p:nvSpPr>
                <p:spPr>
                  <a:xfrm>
                    <a:off x="569698" y="5417146"/>
                    <a:ext cx="477310" cy="369332"/>
                  </a:xfrm>
                  <a:prstGeom prst="rect">
                    <a:avLst/>
                  </a:prstGeom>
                  <a:blipFill rotWithShape="1">
                    <a:blip r:embed="rId8"/>
                    <a:stretch>
                      <a:fillRect/>
                    </a:stretch>
                  </a:blipFill>
                </p:spPr>
                <p:txBody>
                  <a:bodyPr/>
                  <a:lstStyle/>
                  <a:p>
                    <a:r>
                      <a:rPr lang="ru-RU">
                        <a:noFill/>
                      </a:rPr>
                      <a:t> </a:t>
                    </a:r>
                  </a:p>
                </p:txBody>
              </p:sp>
            </mc:Fallback>
          </mc:AlternateContent>
        </p:grpSp>
        <p:grpSp>
          <p:nvGrpSpPr>
            <p:cNvPr id="663" name="Группа 662"/>
            <p:cNvGrpSpPr/>
            <p:nvPr/>
          </p:nvGrpSpPr>
          <p:grpSpPr>
            <a:xfrm>
              <a:off x="801299" y="5543256"/>
              <a:ext cx="491417" cy="416451"/>
              <a:chOff x="607019" y="5890666"/>
              <a:chExt cx="491417" cy="416451"/>
            </a:xfrm>
          </p:grpSpPr>
          <p:grpSp>
            <p:nvGrpSpPr>
              <p:cNvPr id="655" name="Группа 654"/>
              <p:cNvGrpSpPr/>
              <p:nvPr/>
            </p:nvGrpSpPr>
            <p:grpSpPr>
              <a:xfrm>
                <a:off x="607019" y="5890666"/>
                <a:ext cx="396638" cy="416451"/>
                <a:chOff x="4845612" y="1740912"/>
                <a:chExt cx="584383" cy="585755"/>
              </a:xfrm>
            </p:grpSpPr>
            <p:sp>
              <p:nvSpPr>
                <p:cNvPr id="656" name="Скругленный прямоугольник 655"/>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7" name="Блок-схема: узел 656"/>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8" name="TextBox 657"/>
                  <p:cNvSpPr txBox="1"/>
                  <p:nvPr/>
                </p:nvSpPr>
                <p:spPr>
                  <a:xfrm>
                    <a:off x="607019" y="5890666"/>
                    <a:ext cx="4914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𝑛</m:t>
                              </m:r>
                            </m:sub>
                          </m:sSub>
                        </m:oMath>
                      </m:oMathPara>
                    </a14:m>
                    <a:endParaRPr lang="ru-RU" dirty="0"/>
                  </a:p>
                </p:txBody>
              </p:sp>
            </mc:Choice>
            <mc:Fallback xmlns="">
              <p:sp>
                <p:nvSpPr>
                  <p:cNvPr id="658" name="TextBox 657"/>
                  <p:cNvSpPr txBox="1">
                    <a:spLocks noRot="1" noChangeAspect="1" noMove="1" noResize="1" noEditPoints="1" noAdjustHandles="1" noChangeArrowheads="1" noChangeShapeType="1" noTextEdit="1"/>
                  </p:cNvSpPr>
                  <p:nvPr/>
                </p:nvSpPr>
                <p:spPr>
                  <a:xfrm>
                    <a:off x="607019" y="5890666"/>
                    <a:ext cx="491417" cy="369332"/>
                  </a:xfrm>
                  <a:prstGeom prst="rect">
                    <a:avLst/>
                  </a:prstGeom>
                  <a:blipFill rotWithShape="1">
                    <a:blip r:embed="rId9"/>
                    <a:stretch>
                      <a:fillRect/>
                    </a:stretch>
                  </a:blipFill>
                </p:spPr>
                <p:txBody>
                  <a:bodyPr/>
                  <a:lstStyle/>
                  <a:p>
                    <a:r>
                      <a:rPr lang="ru-RU">
                        <a:noFill/>
                      </a:rPr>
                      <a:t> </a:t>
                    </a:r>
                  </a:p>
                </p:txBody>
              </p:sp>
            </mc:Fallback>
          </mc:AlternateContent>
        </p:grpSp>
        <p:sp>
          <p:nvSpPr>
            <p:cNvPr id="667" name="TextBox 666"/>
            <p:cNvSpPr txBox="1"/>
            <p:nvPr/>
          </p:nvSpPr>
          <p:spPr>
            <a:xfrm>
              <a:off x="816143" y="5096713"/>
              <a:ext cx="307813" cy="369332"/>
            </a:xfrm>
            <a:prstGeom prst="rect">
              <a:avLst/>
            </a:prstGeom>
            <a:noFill/>
          </p:spPr>
          <p:txBody>
            <a:bodyPr wrap="square" rtlCol="0">
              <a:spAutoFit/>
            </a:bodyPr>
            <a:lstStyle/>
            <a:p>
              <a:r>
                <a:rPr lang="ru-RU" dirty="0" smtClean="0"/>
                <a:t>…</a:t>
              </a:r>
              <a:endParaRPr lang="ru-RU" dirty="0"/>
            </a:p>
          </p:txBody>
        </p:sp>
      </p:grpSp>
      <p:grpSp>
        <p:nvGrpSpPr>
          <p:cNvPr id="673" name="Группа 672"/>
          <p:cNvGrpSpPr/>
          <p:nvPr/>
        </p:nvGrpSpPr>
        <p:grpSpPr>
          <a:xfrm>
            <a:off x="1749984" y="1833225"/>
            <a:ext cx="893082" cy="4065894"/>
            <a:chOff x="1667561" y="2099410"/>
            <a:chExt cx="893082" cy="4065894"/>
          </a:xfrm>
        </p:grpSpPr>
        <p:grpSp>
          <p:nvGrpSpPr>
            <p:cNvPr id="15" name="Группа 14"/>
            <p:cNvGrpSpPr/>
            <p:nvPr/>
          </p:nvGrpSpPr>
          <p:grpSpPr>
            <a:xfrm>
              <a:off x="1667561" y="2099410"/>
              <a:ext cx="893082" cy="4065894"/>
              <a:chOff x="143560" y="762317"/>
              <a:chExt cx="897940" cy="2539365"/>
            </a:xfrm>
            <a:scene3d>
              <a:camera prst="orthographicFront"/>
              <a:lightRig rig="flat" dir="t"/>
            </a:scene3d>
          </p:grpSpPr>
          <p:sp>
            <p:nvSpPr>
              <p:cNvPr id="22" name="Прямоугольник 21"/>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3" name="Прямоугольник 22"/>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94" name="Группа 93"/>
            <p:cNvGrpSpPr/>
            <p:nvPr/>
          </p:nvGrpSpPr>
          <p:grpSpPr>
            <a:xfrm>
              <a:off x="1745082" y="2225435"/>
              <a:ext cx="742897" cy="391945"/>
              <a:chOff x="4845612" y="1740911"/>
              <a:chExt cx="742897" cy="391945"/>
            </a:xfrm>
          </p:grpSpPr>
          <p:grpSp>
            <p:nvGrpSpPr>
              <p:cNvPr id="95" name="Группа 94"/>
              <p:cNvGrpSpPr/>
              <p:nvPr/>
            </p:nvGrpSpPr>
            <p:grpSpPr>
              <a:xfrm>
                <a:off x="4845612" y="1740911"/>
                <a:ext cx="742897" cy="391945"/>
                <a:chOff x="4845612" y="1740911"/>
                <a:chExt cx="1094540" cy="551286"/>
              </a:xfrm>
            </p:grpSpPr>
            <p:sp>
              <p:nvSpPr>
                <p:cNvPr id="97" name="Скругленный прямоугольник 9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98" name="Группа 97"/>
                <p:cNvGrpSpPr/>
                <p:nvPr/>
              </p:nvGrpSpPr>
              <p:grpSpPr>
                <a:xfrm>
                  <a:off x="4903126" y="1787954"/>
                  <a:ext cx="986380" cy="457200"/>
                  <a:chOff x="4926929" y="1834997"/>
                  <a:chExt cx="986380" cy="457200"/>
                </a:xfrm>
              </p:grpSpPr>
              <p:grpSp>
                <p:nvGrpSpPr>
                  <p:cNvPr id="99" name="Группа 98"/>
                  <p:cNvGrpSpPr/>
                  <p:nvPr/>
                </p:nvGrpSpPr>
                <p:grpSpPr>
                  <a:xfrm>
                    <a:off x="4926929" y="1834997"/>
                    <a:ext cx="986380" cy="457200"/>
                    <a:chOff x="4926929" y="1834997"/>
                    <a:chExt cx="986380" cy="457200"/>
                  </a:xfrm>
                </p:grpSpPr>
                <p:sp>
                  <p:nvSpPr>
                    <p:cNvPr id="103" name="Блок-схема: узел 10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04" name="Группа 103"/>
                    <p:cNvGrpSpPr/>
                    <p:nvPr/>
                  </p:nvGrpSpPr>
                  <p:grpSpPr>
                    <a:xfrm>
                      <a:off x="5456109" y="1834997"/>
                      <a:ext cx="457200" cy="457200"/>
                      <a:chOff x="5478768" y="1875090"/>
                      <a:chExt cx="457200" cy="457200"/>
                    </a:xfrm>
                  </p:grpSpPr>
                  <p:sp>
                    <p:nvSpPr>
                      <p:cNvPr id="105" name="Блок-схема: узел 10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06" name="Минус 10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00" name="Группа 99"/>
                  <p:cNvGrpSpPr/>
                  <p:nvPr/>
                </p:nvGrpSpPr>
                <p:grpSpPr>
                  <a:xfrm>
                    <a:off x="4989271" y="1988840"/>
                    <a:ext cx="259455" cy="144016"/>
                    <a:chOff x="3962481" y="1927488"/>
                    <a:chExt cx="465503" cy="279793"/>
                  </a:xfrm>
                </p:grpSpPr>
                <p:cxnSp>
                  <p:nvCxnSpPr>
                    <p:cNvPr id="101" name="Прямая соединительная линия 10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Прямая соединительная линия 10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96" name="Прямая соединительная линия 95"/>
              <p:cNvCxnSpPr>
                <a:stCxn id="103" idx="6"/>
                <a:endCxn id="10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7" name="Группа 106"/>
            <p:cNvGrpSpPr/>
            <p:nvPr/>
          </p:nvGrpSpPr>
          <p:grpSpPr>
            <a:xfrm>
              <a:off x="1745082" y="2662589"/>
              <a:ext cx="742897" cy="391945"/>
              <a:chOff x="4845612" y="1740911"/>
              <a:chExt cx="742897" cy="391945"/>
            </a:xfrm>
          </p:grpSpPr>
          <p:grpSp>
            <p:nvGrpSpPr>
              <p:cNvPr id="108" name="Группа 107"/>
              <p:cNvGrpSpPr/>
              <p:nvPr/>
            </p:nvGrpSpPr>
            <p:grpSpPr>
              <a:xfrm>
                <a:off x="4845612" y="1740911"/>
                <a:ext cx="742897" cy="391945"/>
                <a:chOff x="4845612" y="1740911"/>
                <a:chExt cx="1094540" cy="551286"/>
              </a:xfrm>
            </p:grpSpPr>
            <p:sp>
              <p:nvSpPr>
                <p:cNvPr id="110" name="Скругленный прямоугольник 10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1" name="Группа 110"/>
                <p:cNvGrpSpPr/>
                <p:nvPr/>
              </p:nvGrpSpPr>
              <p:grpSpPr>
                <a:xfrm>
                  <a:off x="4903126" y="1787954"/>
                  <a:ext cx="986380" cy="457200"/>
                  <a:chOff x="4926929" y="1834997"/>
                  <a:chExt cx="986380" cy="457200"/>
                </a:xfrm>
              </p:grpSpPr>
              <p:grpSp>
                <p:nvGrpSpPr>
                  <p:cNvPr id="112" name="Группа 111"/>
                  <p:cNvGrpSpPr/>
                  <p:nvPr/>
                </p:nvGrpSpPr>
                <p:grpSpPr>
                  <a:xfrm>
                    <a:off x="4926929" y="1834997"/>
                    <a:ext cx="986380" cy="457200"/>
                    <a:chOff x="4926929" y="1834997"/>
                    <a:chExt cx="986380" cy="457200"/>
                  </a:xfrm>
                </p:grpSpPr>
                <p:sp>
                  <p:nvSpPr>
                    <p:cNvPr id="116" name="Блок-схема: узел 11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7" name="Группа 116"/>
                    <p:cNvGrpSpPr/>
                    <p:nvPr/>
                  </p:nvGrpSpPr>
                  <p:grpSpPr>
                    <a:xfrm>
                      <a:off x="5456109" y="1834997"/>
                      <a:ext cx="457200" cy="457200"/>
                      <a:chOff x="5478768" y="1875090"/>
                      <a:chExt cx="457200" cy="457200"/>
                    </a:xfrm>
                  </p:grpSpPr>
                  <p:sp>
                    <p:nvSpPr>
                      <p:cNvPr id="118" name="Блок-схема: узел 11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19" name="Минус 11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13" name="Группа 112"/>
                  <p:cNvGrpSpPr/>
                  <p:nvPr/>
                </p:nvGrpSpPr>
                <p:grpSpPr>
                  <a:xfrm>
                    <a:off x="4989271" y="1988840"/>
                    <a:ext cx="259455" cy="144016"/>
                    <a:chOff x="3962481" y="1927488"/>
                    <a:chExt cx="465503" cy="279793"/>
                  </a:xfrm>
                </p:grpSpPr>
                <p:cxnSp>
                  <p:nvCxnSpPr>
                    <p:cNvPr id="114" name="Прямая соединительная линия 11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Прямая соединительная линия 11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09" name="Прямая соединительная линия 108"/>
              <p:cNvCxnSpPr>
                <a:stCxn id="116" idx="6"/>
                <a:endCxn id="11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 name="Группа 119"/>
            <p:cNvGrpSpPr/>
            <p:nvPr/>
          </p:nvGrpSpPr>
          <p:grpSpPr>
            <a:xfrm>
              <a:off x="1745082" y="3544927"/>
              <a:ext cx="742897" cy="391945"/>
              <a:chOff x="4845612" y="1740911"/>
              <a:chExt cx="742897" cy="391945"/>
            </a:xfrm>
          </p:grpSpPr>
          <p:grpSp>
            <p:nvGrpSpPr>
              <p:cNvPr id="121" name="Группа 120"/>
              <p:cNvGrpSpPr/>
              <p:nvPr/>
            </p:nvGrpSpPr>
            <p:grpSpPr>
              <a:xfrm>
                <a:off x="4845612" y="1740911"/>
                <a:ext cx="742897" cy="391945"/>
                <a:chOff x="4845612" y="1740911"/>
                <a:chExt cx="1094540" cy="551286"/>
              </a:xfrm>
            </p:grpSpPr>
            <p:sp>
              <p:nvSpPr>
                <p:cNvPr id="123" name="Скругленный прямоугольник 12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24" name="Группа 123"/>
                <p:cNvGrpSpPr/>
                <p:nvPr/>
              </p:nvGrpSpPr>
              <p:grpSpPr>
                <a:xfrm>
                  <a:off x="4903126" y="1787954"/>
                  <a:ext cx="986380" cy="457200"/>
                  <a:chOff x="4926929" y="1834997"/>
                  <a:chExt cx="986380" cy="457200"/>
                </a:xfrm>
              </p:grpSpPr>
              <p:grpSp>
                <p:nvGrpSpPr>
                  <p:cNvPr id="125" name="Группа 124"/>
                  <p:cNvGrpSpPr/>
                  <p:nvPr/>
                </p:nvGrpSpPr>
                <p:grpSpPr>
                  <a:xfrm>
                    <a:off x="4926929" y="1834997"/>
                    <a:ext cx="986380" cy="457200"/>
                    <a:chOff x="4926929" y="1834997"/>
                    <a:chExt cx="986380" cy="457200"/>
                  </a:xfrm>
                </p:grpSpPr>
                <p:sp>
                  <p:nvSpPr>
                    <p:cNvPr id="129" name="Блок-схема: узел 12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0" name="Группа 129"/>
                    <p:cNvGrpSpPr/>
                    <p:nvPr/>
                  </p:nvGrpSpPr>
                  <p:grpSpPr>
                    <a:xfrm>
                      <a:off x="5456109" y="1834997"/>
                      <a:ext cx="457200" cy="457200"/>
                      <a:chOff x="5478768" y="1875090"/>
                      <a:chExt cx="457200" cy="457200"/>
                    </a:xfrm>
                  </p:grpSpPr>
                  <p:sp>
                    <p:nvSpPr>
                      <p:cNvPr id="131" name="Блок-схема: узел 13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2" name="Минус 13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26" name="Группа 125"/>
                  <p:cNvGrpSpPr/>
                  <p:nvPr/>
                </p:nvGrpSpPr>
                <p:grpSpPr>
                  <a:xfrm>
                    <a:off x="4989271" y="1988840"/>
                    <a:ext cx="259455" cy="144016"/>
                    <a:chOff x="3962481" y="1927488"/>
                    <a:chExt cx="465503" cy="279793"/>
                  </a:xfrm>
                </p:grpSpPr>
                <p:cxnSp>
                  <p:nvCxnSpPr>
                    <p:cNvPr id="127" name="Прямая соединительная линия 12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Прямая соединительная линия 12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22" name="Прямая соединительная линия 121"/>
              <p:cNvCxnSpPr>
                <a:stCxn id="129" idx="6"/>
                <a:endCxn id="13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3" name="Группа 132"/>
            <p:cNvGrpSpPr/>
            <p:nvPr/>
          </p:nvGrpSpPr>
          <p:grpSpPr>
            <a:xfrm>
              <a:off x="1745082" y="3106057"/>
              <a:ext cx="742897" cy="391945"/>
              <a:chOff x="4845612" y="1740911"/>
              <a:chExt cx="742897" cy="391945"/>
            </a:xfrm>
          </p:grpSpPr>
          <p:grpSp>
            <p:nvGrpSpPr>
              <p:cNvPr id="134" name="Группа 133"/>
              <p:cNvGrpSpPr/>
              <p:nvPr/>
            </p:nvGrpSpPr>
            <p:grpSpPr>
              <a:xfrm>
                <a:off x="4845612" y="1740911"/>
                <a:ext cx="742897" cy="391945"/>
                <a:chOff x="4845612" y="1740911"/>
                <a:chExt cx="1094540" cy="551286"/>
              </a:xfrm>
            </p:grpSpPr>
            <p:sp>
              <p:nvSpPr>
                <p:cNvPr id="136" name="Скругленный прямоугольник 13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7" name="Группа 136"/>
                <p:cNvGrpSpPr/>
                <p:nvPr/>
              </p:nvGrpSpPr>
              <p:grpSpPr>
                <a:xfrm>
                  <a:off x="4903126" y="1787954"/>
                  <a:ext cx="986380" cy="457200"/>
                  <a:chOff x="4926929" y="1834997"/>
                  <a:chExt cx="986380" cy="457200"/>
                </a:xfrm>
              </p:grpSpPr>
              <p:grpSp>
                <p:nvGrpSpPr>
                  <p:cNvPr id="138" name="Группа 137"/>
                  <p:cNvGrpSpPr/>
                  <p:nvPr/>
                </p:nvGrpSpPr>
                <p:grpSpPr>
                  <a:xfrm>
                    <a:off x="4926929" y="1834997"/>
                    <a:ext cx="986380" cy="457200"/>
                    <a:chOff x="4926929" y="1834997"/>
                    <a:chExt cx="986380" cy="457200"/>
                  </a:xfrm>
                </p:grpSpPr>
                <p:sp>
                  <p:nvSpPr>
                    <p:cNvPr id="142" name="Блок-схема: узел 14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43" name="Группа 142"/>
                    <p:cNvGrpSpPr/>
                    <p:nvPr/>
                  </p:nvGrpSpPr>
                  <p:grpSpPr>
                    <a:xfrm>
                      <a:off x="5456109" y="1834997"/>
                      <a:ext cx="457200" cy="457200"/>
                      <a:chOff x="5478768" y="1875090"/>
                      <a:chExt cx="457200" cy="457200"/>
                    </a:xfrm>
                  </p:grpSpPr>
                  <p:sp>
                    <p:nvSpPr>
                      <p:cNvPr id="144" name="Блок-схема: узел 14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45" name="Минус 14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39" name="Группа 138"/>
                  <p:cNvGrpSpPr/>
                  <p:nvPr/>
                </p:nvGrpSpPr>
                <p:grpSpPr>
                  <a:xfrm>
                    <a:off x="4989271" y="1988840"/>
                    <a:ext cx="259455" cy="144016"/>
                    <a:chOff x="3962481" y="1927488"/>
                    <a:chExt cx="465503" cy="279793"/>
                  </a:xfrm>
                </p:grpSpPr>
                <p:cxnSp>
                  <p:nvCxnSpPr>
                    <p:cNvPr id="140" name="Прямая соединительная линия 13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Прямая соединительная линия 14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35" name="Прямая соединительная линия 134"/>
              <p:cNvCxnSpPr>
                <a:stCxn id="142" idx="6"/>
                <a:endCxn id="14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6" name="Группа 145"/>
            <p:cNvGrpSpPr/>
            <p:nvPr/>
          </p:nvGrpSpPr>
          <p:grpSpPr>
            <a:xfrm>
              <a:off x="1745082" y="3990562"/>
              <a:ext cx="742897" cy="391945"/>
              <a:chOff x="4845612" y="1740911"/>
              <a:chExt cx="742897" cy="391945"/>
            </a:xfrm>
          </p:grpSpPr>
          <p:grpSp>
            <p:nvGrpSpPr>
              <p:cNvPr id="147" name="Группа 146"/>
              <p:cNvGrpSpPr/>
              <p:nvPr/>
            </p:nvGrpSpPr>
            <p:grpSpPr>
              <a:xfrm>
                <a:off x="4845612" y="1740911"/>
                <a:ext cx="742897" cy="391945"/>
                <a:chOff x="4845612" y="1740911"/>
                <a:chExt cx="1094540" cy="551286"/>
              </a:xfrm>
            </p:grpSpPr>
            <p:sp>
              <p:nvSpPr>
                <p:cNvPr id="149" name="Скругленный прямоугольник 148"/>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0" name="Группа 149"/>
                <p:cNvGrpSpPr/>
                <p:nvPr/>
              </p:nvGrpSpPr>
              <p:grpSpPr>
                <a:xfrm>
                  <a:off x="4903126" y="1787954"/>
                  <a:ext cx="986380" cy="457200"/>
                  <a:chOff x="4926929" y="1834997"/>
                  <a:chExt cx="986380" cy="457200"/>
                </a:xfrm>
              </p:grpSpPr>
              <p:grpSp>
                <p:nvGrpSpPr>
                  <p:cNvPr id="151" name="Группа 150"/>
                  <p:cNvGrpSpPr/>
                  <p:nvPr/>
                </p:nvGrpSpPr>
                <p:grpSpPr>
                  <a:xfrm>
                    <a:off x="4926929" y="1834997"/>
                    <a:ext cx="986380" cy="457200"/>
                    <a:chOff x="4926929" y="1834997"/>
                    <a:chExt cx="986380" cy="457200"/>
                  </a:xfrm>
                </p:grpSpPr>
                <p:sp>
                  <p:nvSpPr>
                    <p:cNvPr id="155" name="Блок-схема: узел 154"/>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6" name="Группа 155"/>
                    <p:cNvGrpSpPr/>
                    <p:nvPr/>
                  </p:nvGrpSpPr>
                  <p:grpSpPr>
                    <a:xfrm>
                      <a:off x="5456109" y="1834997"/>
                      <a:ext cx="457200" cy="457200"/>
                      <a:chOff x="5478768" y="1875090"/>
                      <a:chExt cx="457200" cy="457200"/>
                    </a:xfrm>
                  </p:grpSpPr>
                  <p:sp>
                    <p:nvSpPr>
                      <p:cNvPr id="157" name="Блок-схема: узел 156"/>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58" name="Минус 157"/>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52" name="Группа 151"/>
                  <p:cNvGrpSpPr/>
                  <p:nvPr/>
                </p:nvGrpSpPr>
                <p:grpSpPr>
                  <a:xfrm>
                    <a:off x="4989271" y="1988840"/>
                    <a:ext cx="259455" cy="144016"/>
                    <a:chOff x="3962481" y="1927488"/>
                    <a:chExt cx="465503" cy="279793"/>
                  </a:xfrm>
                </p:grpSpPr>
                <p:cxnSp>
                  <p:nvCxnSpPr>
                    <p:cNvPr id="153" name="Прямая соединительная линия 152"/>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Прямая соединительная линия 153"/>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48" name="Прямая соединительная линия 147"/>
              <p:cNvCxnSpPr>
                <a:stCxn id="155" idx="6"/>
                <a:endCxn id="157"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9" name="Группа 158"/>
            <p:cNvGrpSpPr/>
            <p:nvPr/>
          </p:nvGrpSpPr>
          <p:grpSpPr>
            <a:xfrm>
              <a:off x="1745082" y="4447424"/>
              <a:ext cx="742897" cy="391945"/>
              <a:chOff x="4845612" y="1740911"/>
              <a:chExt cx="742897" cy="391945"/>
            </a:xfrm>
          </p:grpSpPr>
          <p:grpSp>
            <p:nvGrpSpPr>
              <p:cNvPr id="160" name="Группа 159"/>
              <p:cNvGrpSpPr/>
              <p:nvPr/>
            </p:nvGrpSpPr>
            <p:grpSpPr>
              <a:xfrm>
                <a:off x="4845612" y="1740911"/>
                <a:ext cx="742897" cy="391945"/>
                <a:chOff x="4845612" y="1740911"/>
                <a:chExt cx="1094540" cy="551286"/>
              </a:xfrm>
            </p:grpSpPr>
            <p:sp>
              <p:nvSpPr>
                <p:cNvPr id="162" name="Скругленный прямоугольник 16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3" name="Группа 162"/>
                <p:cNvGrpSpPr/>
                <p:nvPr/>
              </p:nvGrpSpPr>
              <p:grpSpPr>
                <a:xfrm>
                  <a:off x="4903126" y="1787954"/>
                  <a:ext cx="986380" cy="457200"/>
                  <a:chOff x="4926929" y="1834997"/>
                  <a:chExt cx="986380" cy="457200"/>
                </a:xfrm>
              </p:grpSpPr>
              <p:grpSp>
                <p:nvGrpSpPr>
                  <p:cNvPr id="164" name="Группа 163"/>
                  <p:cNvGrpSpPr/>
                  <p:nvPr/>
                </p:nvGrpSpPr>
                <p:grpSpPr>
                  <a:xfrm>
                    <a:off x="4926929" y="1834997"/>
                    <a:ext cx="986380" cy="457200"/>
                    <a:chOff x="4926929" y="1834997"/>
                    <a:chExt cx="986380" cy="457200"/>
                  </a:xfrm>
                </p:grpSpPr>
                <p:sp>
                  <p:nvSpPr>
                    <p:cNvPr id="168" name="Блок-схема: узел 16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9" name="Группа 168"/>
                    <p:cNvGrpSpPr/>
                    <p:nvPr/>
                  </p:nvGrpSpPr>
                  <p:grpSpPr>
                    <a:xfrm>
                      <a:off x="5456109" y="1834997"/>
                      <a:ext cx="457200" cy="457200"/>
                      <a:chOff x="5478768" y="1875090"/>
                      <a:chExt cx="457200" cy="457200"/>
                    </a:xfrm>
                  </p:grpSpPr>
                  <p:sp>
                    <p:nvSpPr>
                      <p:cNvPr id="170" name="Блок-схема: узел 16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1" name="Минус 17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65" name="Группа 164"/>
                  <p:cNvGrpSpPr/>
                  <p:nvPr/>
                </p:nvGrpSpPr>
                <p:grpSpPr>
                  <a:xfrm>
                    <a:off x="4989271" y="1988840"/>
                    <a:ext cx="259455" cy="144016"/>
                    <a:chOff x="3962481" y="1927488"/>
                    <a:chExt cx="465503" cy="279793"/>
                  </a:xfrm>
                </p:grpSpPr>
                <p:cxnSp>
                  <p:nvCxnSpPr>
                    <p:cNvPr id="166" name="Прямая соединительная линия 16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Прямая соединительная линия 16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61" name="Прямая соединительная линия 160"/>
              <p:cNvCxnSpPr>
                <a:stCxn id="168" idx="6"/>
                <a:endCxn id="17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2" name="Группа 171"/>
            <p:cNvGrpSpPr/>
            <p:nvPr/>
          </p:nvGrpSpPr>
          <p:grpSpPr>
            <a:xfrm>
              <a:off x="1745082" y="4924801"/>
              <a:ext cx="742897" cy="391945"/>
              <a:chOff x="4845612" y="1740911"/>
              <a:chExt cx="742897" cy="391945"/>
            </a:xfrm>
          </p:grpSpPr>
          <p:grpSp>
            <p:nvGrpSpPr>
              <p:cNvPr id="173" name="Группа 172"/>
              <p:cNvGrpSpPr/>
              <p:nvPr/>
            </p:nvGrpSpPr>
            <p:grpSpPr>
              <a:xfrm>
                <a:off x="4845612" y="1740911"/>
                <a:ext cx="742897" cy="391945"/>
                <a:chOff x="4845612" y="1740911"/>
                <a:chExt cx="1094540" cy="551286"/>
              </a:xfrm>
            </p:grpSpPr>
            <p:sp>
              <p:nvSpPr>
                <p:cNvPr id="175" name="Скругленный прямоугольник 17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76" name="Группа 175"/>
                <p:cNvGrpSpPr/>
                <p:nvPr/>
              </p:nvGrpSpPr>
              <p:grpSpPr>
                <a:xfrm>
                  <a:off x="4903126" y="1787954"/>
                  <a:ext cx="986380" cy="457200"/>
                  <a:chOff x="4926929" y="1834997"/>
                  <a:chExt cx="986380" cy="457200"/>
                </a:xfrm>
              </p:grpSpPr>
              <p:grpSp>
                <p:nvGrpSpPr>
                  <p:cNvPr id="177" name="Группа 176"/>
                  <p:cNvGrpSpPr/>
                  <p:nvPr/>
                </p:nvGrpSpPr>
                <p:grpSpPr>
                  <a:xfrm>
                    <a:off x="4926929" y="1834997"/>
                    <a:ext cx="986380" cy="457200"/>
                    <a:chOff x="4926929" y="1834997"/>
                    <a:chExt cx="986380" cy="457200"/>
                  </a:xfrm>
                </p:grpSpPr>
                <p:sp>
                  <p:nvSpPr>
                    <p:cNvPr id="181" name="Блок-схема: узел 18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2" name="Группа 181"/>
                    <p:cNvGrpSpPr/>
                    <p:nvPr/>
                  </p:nvGrpSpPr>
                  <p:grpSpPr>
                    <a:xfrm>
                      <a:off x="5456109" y="1834997"/>
                      <a:ext cx="457200" cy="457200"/>
                      <a:chOff x="5478768" y="1875090"/>
                      <a:chExt cx="457200" cy="457200"/>
                    </a:xfrm>
                  </p:grpSpPr>
                  <p:sp>
                    <p:nvSpPr>
                      <p:cNvPr id="183" name="Блок-схема: узел 18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4" name="Минус 18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78" name="Группа 177"/>
                  <p:cNvGrpSpPr/>
                  <p:nvPr/>
                </p:nvGrpSpPr>
                <p:grpSpPr>
                  <a:xfrm>
                    <a:off x="4989271" y="1988840"/>
                    <a:ext cx="259455" cy="144016"/>
                    <a:chOff x="3962481" y="1927488"/>
                    <a:chExt cx="465503" cy="279793"/>
                  </a:xfrm>
                </p:grpSpPr>
                <p:cxnSp>
                  <p:nvCxnSpPr>
                    <p:cNvPr id="179" name="Прямая соединительная линия 17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Прямая соединительная линия 17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74" name="Прямая соединительная линия 173"/>
              <p:cNvCxnSpPr>
                <a:stCxn id="181" idx="6"/>
                <a:endCxn id="18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5" name="Группа 184"/>
            <p:cNvGrpSpPr/>
            <p:nvPr/>
          </p:nvGrpSpPr>
          <p:grpSpPr>
            <a:xfrm>
              <a:off x="1745082" y="5661248"/>
              <a:ext cx="742897" cy="391945"/>
              <a:chOff x="4845612" y="1740911"/>
              <a:chExt cx="742897" cy="391945"/>
            </a:xfrm>
          </p:grpSpPr>
          <p:grpSp>
            <p:nvGrpSpPr>
              <p:cNvPr id="186" name="Группа 185"/>
              <p:cNvGrpSpPr/>
              <p:nvPr/>
            </p:nvGrpSpPr>
            <p:grpSpPr>
              <a:xfrm>
                <a:off x="4845612" y="1740911"/>
                <a:ext cx="742897" cy="391945"/>
                <a:chOff x="4845612" y="1740911"/>
                <a:chExt cx="1094540" cy="551286"/>
              </a:xfrm>
            </p:grpSpPr>
            <p:sp>
              <p:nvSpPr>
                <p:cNvPr id="188" name="Скругленный прямоугольник 187"/>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9" name="Группа 188"/>
                <p:cNvGrpSpPr/>
                <p:nvPr/>
              </p:nvGrpSpPr>
              <p:grpSpPr>
                <a:xfrm>
                  <a:off x="4903126" y="1787954"/>
                  <a:ext cx="986380" cy="457200"/>
                  <a:chOff x="4926929" y="1834997"/>
                  <a:chExt cx="986380" cy="457200"/>
                </a:xfrm>
              </p:grpSpPr>
              <p:grpSp>
                <p:nvGrpSpPr>
                  <p:cNvPr id="190" name="Группа 189"/>
                  <p:cNvGrpSpPr/>
                  <p:nvPr/>
                </p:nvGrpSpPr>
                <p:grpSpPr>
                  <a:xfrm>
                    <a:off x="4926929" y="1834997"/>
                    <a:ext cx="986380" cy="457200"/>
                    <a:chOff x="4926929" y="1834997"/>
                    <a:chExt cx="986380" cy="457200"/>
                  </a:xfrm>
                </p:grpSpPr>
                <p:sp>
                  <p:nvSpPr>
                    <p:cNvPr id="194" name="Блок-схема: узел 1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95" name="Группа 194"/>
                    <p:cNvGrpSpPr/>
                    <p:nvPr/>
                  </p:nvGrpSpPr>
                  <p:grpSpPr>
                    <a:xfrm>
                      <a:off x="5456109" y="1834997"/>
                      <a:ext cx="457200" cy="457200"/>
                      <a:chOff x="5478768" y="1875090"/>
                      <a:chExt cx="457200" cy="457200"/>
                    </a:xfrm>
                  </p:grpSpPr>
                  <p:sp>
                    <p:nvSpPr>
                      <p:cNvPr id="196" name="Блок-схема: узел 195"/>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7" name="Минус 196"/>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91" name="Группа 190"/>
                  <p:cNvGrpSpPr/>
                  <p:nvPr/>
                </p:nvGrpSpPr>
                <p:grpSpPr>
                  <a:xfrm>
                    <a:off x="4989271" y="1988840"/>
                    <a:ext cx="259455" cy="144016"/>
                    <a:chOff x="3962481" y="1927488"/>
                    <a:chExt cx="465503" cy="279793"/>
                  </a:xfrm>
                </p:grpSpPr>
                <p:cxnSp>
                  <p:nvCxnSpPr>
                    <p:cNvPr id="192" name="Прямая соединительная линия 191"/>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Прямая соединительная линия 192"/>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87" name="Прямая соединительная линия 186"/>
              <p:cNvCxnSpPr>
                <a:stCxn id="194" idx="6"/>
                <a:endCxn id="196"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8" name="TextBox 667"/>
            <p:cNvSpPr txBox="1"/>
            <p:nvPr/>
          </p:nvSpPr>
          <p:spPr>
            <a:xfrm>
              <a:off x="1934841" y="5272212"/>
              <a:ext cx="307813" cy="369332"/>
            </a:xfrm>
            <a:prstGeom prst="rect">
              <a:avLst/>
            </a:prstGeom>
            <a:noFill/>
          </p:spPr>
          <p:txBody>
            <a:bodyPr wrap="square" rtlCol="0">
              <a:spAutoFit/>
            </a:bodyPr>
            <a:lstStyle/>
            <a:p>
              <a:r>
                <a:rPr lang="ru-RU" dirty="0" smtClean="0"/>
                <a:t>…</a:t>
              </a:r>
              <a:endParaRPr lang="ru-RU" dirty="0"/>
            </a:p>
          </p:txBody>
        </p:sp>
      </p:grpSp>
      <p:grpSp>
        <p:nvGrpSpPr>
          <p:cNvPr id="674" name="Группа 673"/>
          <p:cNvGrpSpPr/>
          <p:nvPr/>
        </p:nvGrpSpPr>
        <p:grpSpPr>
          <a:xfrm>
            <a:off x="3179863" y="2080566"/>
            <a:ext cx="980237" cy="3571212"/>
            <a:chOff x="3276356" y="2411281"/>
            <a:chExt cx="980237" cy="3571212"/>
          </a:xfrm>
        </p:grpSpPr>
        <p:grpSp>
          <p:nvGrpSpPr>
            <p:cNvPr id="17" name="Группа 16"/>
            <p:cNvGrpSpPr/>
            <p:nvPr/>
          </p:nvGrpSpPr>
          <p:grpSpPr>
            <a:xfrm>
              <a:off x="3628035" y="2667190"/>
              <a:ext cx="628558" cy="2031492"/>
              <a:chOff x="2104034" y="1270190"/>
              <a:chExt cx="628558" cy="2031492"/>
            </a:xfrm>
            <a:scene3d>
              <a:camera prst="orthographicFront"/>
              <a:lightRig rig="flat" dir="t"/>
            </a:scene3d>
          </p:grpSpPr>
          <p:sp>
            <p:nvSpPr>
              <p:cNvPr id="18" name="Прямоугольник 17"/>
              <p:cNvSpPr/>
              <p:nvPr/>
            </p:nvSpPr>
            <p:spPr>
              <a:xfrm>
                <a:off x="2104034" y="1270190"/>
                <a:ext cx="628558" cy="2031492"/>
              </a:xfrm>
              <a:prstGeom prst="rect">
                <a:avLst/>
              </a:prstGeom>
              <a:noFill/>
              <a:ln>
                <a:noFill/>
              </a:ln>
              <a:sp3d/>
            </p:spPr>
            <p:style>
              <a:lnRef idx="0">
                <a:scrgbClr r="0" g="0" b="0"/>
              </a:lnRef>
              <a:fillRef idx="2">
                <a:scrgbClr r="0" g="0" b="0"/>
              </a:fillRef>
              <a:effectRef idx="1">
                <a:schemeClr val="accent1">
                  <a:alpha val="70000"/>
                  <a:hueOff val="0"/>
                  <a:satOff val="0"/>
                  <a:lumOff val="0"/>
                  <a:alphaOff val="0"/>
                </a:schemeClr>
              </a:effectRef>
              <a:fontRef idx="minor">
                <a:schemeClr val="dk1"/>
              </a:fontRef>
            </p:style>
          </p:sp>
          <p:sp>
            <p:nvSpPr>
              <p:cNvPr id="19" name="Прямоугольник 18"/>
              <p:cNvSpPr/>
              <p:nvPr/>
            </p:nvSpPr>
            <p:spPr>
              <a:xfrm>
                <a:off x="2104034" y="1270190"/>
                <a:ext cx="628558" cy="203149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endParaRPr lang="ru-RU" sz="1300" kern="1200" dirty="0"/>
              </a:p>
              <a:p>
                <a:pPr lvl="0" algn="l" defTabSz="577850">
                  <a:lnSpc>
                    <a:spcPct val="90000"/>
                  </a:lnSpc>
                  <a:spcBef>
                    <a:spcPct val="0"/>
                  </a:spcBef>
                  <a:spcAft>
                    <a:spcPct val="35000"/>
                  </a:spcAft>
                </a:pPr>
                <a:endParaRPr lang="ru-RU" sz="1300" kern="1200" dirty="0"/>
              </a:p>
            </p:txBody>
          </p:sp>
        </p:grpSp>
        <p:grpSp>
          <p:nvGrpSpPr>
            <p:cNvPr id="305" name="Группа 304"/>
            <p:cNvGrpSpPr/>
            <p:nvPr/>
          </p:nvGrpSpPr>
          <p:grpSpPr>
            <a:xfrm>
              <a:off x="3276356" y="2411281"/>
              <a:ext cx="893082" cy="3571212"/>
              <a:chOff x="143560" y="762317"/>
              <a:chExt cx="897940" cy="2539365"/>
            </a:xfrm>
            <a:scene3d>
              <a:camera prst="orthographicFront"/>
              <a:lightRig rig="flat" dir="t"/>
            </a:scene3d>
          </p:grpSpPr>
          <p:sp>
            <p:nvSpPr>
              <p:cNvPr id="306" name="Прямоугольник 305"/>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307" name="Прямоугольник 306"/>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308" name="Группа 307"/>
            <p:cNvGrpSpPr/>
            <p:nvPr/>
          </p:nvGrpSpPr>
          <p:grpSpPr>
            <a:xfrm>
              <a:off x="3353877" y="2537306"/>
              <a:ext cx="742897" cy="391945"/>
              <a:chOff x="4845612" y="1740911"/>
              <a:chExt cx="742897" cy="391945"/>
            </a:xfrm>
          </p:grpSpPr>
          <p:grpSp>
            <p:nvGrpSpPr>
              <p:cNvPr id="309" name="Группа 308"/>
              <p:cNvGrpSpPr/>
              <p:nvPr/>
            </p:nvGrpSpPr>
            <p:grpSpPr>
              <a:xfrm>
                <a:off x="4845612" y="1740911"/>
                <a:ext cx="742897" cy="391945"/>
                <a:chOff x="4845612" y="1740911"/>
                <a:chExt cx="1094540" cy="551286"/>
              </a:xfrm>
            </p:grpSpPr>
            <p:sp>
              <p:nvSpPr>
                <p:cNvPr id="311" name="Скругленный прямоугольник 310"/>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2" name="Группа 311"/>
                <p:cNvGrpSpPr/>
                <p:nvPr/>
              </p:nvGrpSpPr>
              <p:grpSpPr>
                <a:xfrm>
                  <a:off x="4903126" y="1787954"/>
                  <a:ext cx="986380" cy="457200"/>
                  <a:chOff x="4926929" y="1834997"/>
                  <a:chExt cx="986380" cy="457200"/>
                </a:xfrm>
              </p:grpSpPr>
              <p:grpSp>
                <p:nvGrpSpPr>
                  <p:cNvPr id="313" name="Группа 312"/>
                  <p:cNvGrpSpPr/>
                  <p:nvPr/>
                </p:nvGrpSpPr>
                <p:grpSpPr>
                  <a:xfrm>
                    <a:off x="4926929" y="1834997"/>
                    <a:ext cx="986380" cy="457200"/>
                    <a:chOff x="4926929" y="1834997"/>
                    <a:chExt cx="986380" cy="457200"/>
                  </a:xfrm>
                </p:grpSpPr>
                <p:sp>
                  <p:nvSpPr>
                    <p:cNvPr id="317" name="Блок-схема: узел 316"/>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8" name="Группа 317"/>
                    <p:cNvGrpSpPr/>
                    <p:nvPr/>
                  </p:nvGrpSpPr>
                  <p:grpSpPr>
                    <a:xfrm>
                      <a:off x="5456109" y="1834997"/>
                      <a:ext cx="457200" cy="457200"/>
                      <a:chOff x="5478768" y="1875090"/>
                      <a:chExt cx="457200" cy="457200"/>
                    </a:xfrm>
                  </p:grpSpPr>
                  <p:sp>
                    <p:nvSpPr>
                      <p:cNvPr id="319" name="Блок-схема: узел 318"/>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20" name="Минус 319"/>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14" name="Группа 313"/>
                  <p:cNvGrpSpPr/>
                  <p:nvPr/>
                </p:nvGrpSpPr>
                <p:grpSpPr>
                  <a:xfrm>
                    <a:off x="4989271" y="1988840"/>
                    <a:ext cx="259455" cy="144016"/>
                    <a:chOff x="3962481" y="1927488"/>
                    <a:chExt cx="465503" cy="279793"/>
                  </a:xfrm>
                </p:grpSpPr>
                <p:cxnSp>
                  <p:nvCxnSpPr>
                    <p:cNvPr id="315" name="Прямая соединительная линия 314"/>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Прямая соединительная линия 315"/>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10" name="Прямая соединительная линия 309"/>
              <p:cNvCxnSpPr>
                <a:stCxn id="317" idx="6"/>
                <a:endCxn id="319"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1" name="Группа 320"/>
            <p:cNvGrpSpPr/>
            <p:nvPr/>
          </p:nvGrpSpPr>
          <p:grpSpPr>
            <a:xfrm>
              <a:off x="3353877" y="2974460"/>
              <a:ext cx="742897" cy="391945"/>
              <a:chOff x="4845612" y="1740911"/>
              <a:chExt cx="742897" cy="391945"/>
            </a:xfrm>
          </p:grpSpPr>
          <p:grpSp>
            <p:nvGrpSpPr>
              <p:cNvPr id="322" name="Группа 321"/>
              <p:cNvGrpSpPr/>
              <p:nvPr/>
            </p:nvGrpSpPr>
            <p:grpSpPr>
              <a:xfrm>
                <a:off x="4845612" y="1740911"/>
                <a:ext cx="742897" cy="391945"/>
                <a:chOff x="4845612" y="1740911"/>
                <a:chExt cx="1094540" cy="551286"/>
              </a:xfrm>
            </p:grpSpPr>
            <p:sp>
              <p:nvSpPr>
                <p:cNvPr id="324" name="Скругленный прямоугольник 32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25" name="Группа 324"/>
                <p:cNvGrpSpPr/>
                <p:nvPr/>
              </p:nvGrpSpPr>
              <p:grpSpPr>
                <a:xfrm>
                  <a:off x="4903126" y="1787954"/>
                  <a:ext cx="986380" cy="457200"/>
                  <a:chOff x="4926929" y="1834997"/>
                  <a:chExt cx="986380" cy="457200"/>
                </a:xfrm>
              </p:grpSpPr>
              <p:grpSp>
                <p:nvGrpSpPr>
                  <p:cNvPr id="326" name="Группа 325"/>
                  <p:cNvGrpSpPr/>
                  <p:nvPr/>
                </p:nvGrpSpPr>
                <p:grpSpPr>
                  <a:xfrm>
                    <a:off x="4926929" y="1834997"/>
                    <a:ext cx="986380" cy="457200"/>
                    <a:chOff x="4926929" y="1834997"/>
                    <a:chExt cx="986380" cy="457200"/>
                  </a:xfrm>
                </p:grpSpPr>
                <p:sp>
                  <p:nvSpPr>
                    <p:cNvPr id="330" name="Блок-схема: узел 32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1" name="Группа 330"/>
                    <p:cNvGrpSpPr/>
                    <p:nvPr/>
                  </p:nvGrpSpPr>
                  <p:grpSpPr>
                    <a:xfrm>
                      <a:off x="5456109" y="1834997"/>
                      <a:ext cx="457200" cy="457200"/>
                      <a:chOff x="5478768" y="1875090"/>
                      <a:chExt cx="457200" cy="457200"/>
                    </a:xfrm>
                  </p:grpSpPr>
                  <p:sp>
                    <p:nvSpPr>
                      <p:cNvPr id="332" name="Блок-схема: узел 33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33" name="Минус 33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27" name="Группа 326"/>
                  <p:cNvGrpSpPr/>
                  <p:nvPr/>
                </p:nvGrpSpPr>
                <p:grpSpPr>
                  <a:xfrm>
                    <a:off x="4989271" y="1988840"/>
                    <a:ext cx="259455" cy="144016"/>
                    <a:chOff x="3962481" y="1927488"/>
                    <a:chExt cx="465503" cy="279793"/>
                  </a:xfrm>
                </p:grpSpPr>
                <p:cxnSp>
                  <p:nvCxnSpPr>
                    <p:cNvPr id="328" name="Прямая соединительная линия 32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Прямая соединительная линия 32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23" name="Прямая соединительная линия 322"/>
              <p:cNvCxnSpPr>
                <a:stCxn id="330" idx="6"/>
                <a:endCxn id="33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4" name="Группа 333"/>
            <p:cNvGrpSpPr/>
            <p:nvPr/>
          </p:nvGrpSpPr>
          <p:grpSpPr>
            <a:xfrm>
              <a:off x="3353877" y="3856798"/>
              <a:ext cx="742897" cy="391945"/>
              <a:chOff x="4845612" y="1740911"/>
              <a:chExt cx="742897" cy="391945"/>
            </a:xfrm>
          </p:grpSpPr>
          <p:grpSp>
            <p:nvGrpSpPr>
              <p:cNvPr id="335" name="Группа 334"/>
              <p:cNvGrpSpPr/>
              <p:nvPr/>
            </p:nvGrpSpPr>
            <p:grpSpPr>
              <a:xfrm>
                <a:off x="4845612" y="1740911"/>
                <a:ext cx="742897" cy="391945"/>
                <a:chOff x="4845612" y="1740911"/>
                <a:chExt cx="1094540" cy="551286"/>
              </a:xfrm>
            </p:grpSpPr>
            <p:sp>
              <p:nvSpPr>
                <p:cNvPr id="337" name="Скругленный прямоугольник 33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8" name="Группа 337"/>
                <p:cNvGrpSpPr/>
                <p:nvPr/>
              </p:nvGrpSpPr>
              <p:grpSpPr>
                <a:xfrm>
                  <a:off x="4903126" y="1787954"/>
                  <a:ext cx="986380" cy="457200"/>
                  <a:chOff x="4926929" y="1834997"/>
                  <a:chExt cx="986380" cy="457200"/>
                </a:xfrm>
              </p:grpSpPr>
              <p:grpSp>
                <p:nvGrpSpPr>
                  <p:cNvPr id="339" name="Группа 338"/>
                  <p:cNvGrpSpPr/>
                  <p:nvPr/>
                </p:nvGrpSpPr>
                <p:grpSpPr>
                  <a:xfrm>
                    <a:off x="4926929" y="1834997"/>
                    <a:ext cx="986380" cy="457200"/>
                    <a:chOff x="4926929" y="1834997"/>
                    <a:chExt cx="986380" cy="457200"/>
                  </a:xfrm>
                </p:grpSpPr>
                <p:sp>
                  <p:nvSpPr>
                    <p:cNvPr id="343" name="Блок-схема: узел 34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44" name="Группа 343"/>
                    <p:cNvGrpSpPr/>
                    <p:nvPr/>
                  </p:nvGrpSpPr>
                  <p:grpSpPr>
                    <a:xfrm>
                      <a:off x="5456109" y="1834997"/>
                      <a:ext cx="457200" cy="457200"/>
                      <a:chOff x="5478768" y="1875090"/>
                      <a:chExt cx="457200" cy="457200"/>
                    </a:xfrm>
                  </p:grpSpPr>
                  <p:sp>
                    <p:nvSpPr>
                      <p:cNvPr id="345" name="Блок-схема: узел 34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46" name="Минус 34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40" name="Группа 339"/>
                  <p:cNvGrpSpPr/>
                  <p:nvPr/>
                </p:nvGrpSpPr>
                <p:grpSpPr>
                  <a:xfrm>
                    <a:off x="4989271" y="1988840"/>
                    <a:ext cx="259455" cy="144016"/>
                    <a:chOff x="3962481" y="1927488"/>
                    <a:chExt cx="465503" cy="279793"/>
                  </a:xfrm>
                </p:grpSpPr>
                <p:cxnSp>
                  <p:nvCxnSpPr>
                    <p:cNvPr id="341" name="Прямая соединительная линия 34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Прямая соединительная линия 34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36" name="Прямая соединительная линия 335"/>
              <p:cNvCxnSpPr>
                <a:stCxn id="343" idx="6"/>
                <a:endCxn id="34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7" name="Группа 346"/>
            <p:cNvGrpSpPr/>
            <p:nvPr/>
          </p:nvGrpSpPr>
          <p:grpSpPr>
            <a:xfrm>
              <a:off x="3353877" y="3417928"/>
              <a:ext cx="742897" cy="391945"/>
              <a:chOff x="4845612" y="1740911"/>
              <a:chExt cx="742897" cy="391945"/>
            </a:xfrm>
          </p:grpSpPr>
          <p:grpSp>
            <p:nvGrpSpPr>
              <p:cNvPr id="348" name="Группа 347"/>
              <p:cNvGrpSpPr/>
              <p:nvPr/>
            </p:nvGrpSpPr>
            <p:grpSpPr>
              <a:xfrm>
                <a:off x="4845612" y="1740911"/>
                <a:ext cx="742897" cy="391945"/>
                <a:chOff x="4845612" y="1740911"/>
                <a:chExt cx="1094540" cy="551286"/>
              </a:xfrm>
            </p:grpSpPr>
            <p:sp>
              <p:nvSpPr>
                <p:cNvPr id="350" name="Скругленный прямоугольник 34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1" name="Группа 350"/>
                <p:cNvGrpSpPr/>
                <p:nvPr/>
              </p:nvGrpSpPr>
              <p:grpSpPr>
                <a:xfrm>
                  <a:off x="4903126" y="1787954"/>
                  <a:ext cx="986380" cy="457200"/>
                  <a:chOff x="4926929" y="1834997"/>
                  <a:chExt cx="986380" cy="457200"/>
                </a:xfrm>
              </p:grpSpPr>
              <p:grpSp>
                <p:nvGrpSpPr>
                  <p:cNvPr id="352" name="Группа 351"/>
                  <p:cNvGrpSpPr/>
                  <p:nvPr/>
                </p:nvGrpSpPr>
                <p:grpSpPr>
                  <a:xfrm>
                    <a:off x="4926929" y="1834997"/>
                    <a:ext cx="986380" cy="457200"/>
                    <a:chOff x="4926929" y="1834997"/>
                    <a:chExt cx="986380" cy="457200"/>
                  </a:xfrm>
                </p:grpSpPr>
                <p:sp>
                  <p:nvSpPr>
                    <p:cNvPr id="356" name="Блок-схема: узел 35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7" name="Группа 356"/>
                    <p:cNvGrpSpPr/>
                    <p:nvPr/>
                  </p:nvGrpSpPr>
                  <p:grpSpPr>
                    <a:xfrm>
                      <a:off x="5456109" y="1834997"/>
                      <a:ext cx="457200" cy="457200"/>
                      <a:chOff x="5478768" y="1875090"/>
                      <a:chExt cx="457200" cy="457200"/>
                    </a:xfrm>
                  </p:grpSpPr>
                  <p:sp>
                    <p:nvSpPr>
                      <p:cNvPr id="358" name="Блок-схема: узел 35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59" name="Минус 35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53" name="Группа 352"/>
                  <p:cNvGrpSpPr/>
                  <p:nvPr/>
                </p:nvGrpSpPr>
                <p:grpSpPr>
                  <a:xfrm>
                    <a:off x="4989271" y="1988840"/>
                    <a:ext cx="259455" cy="144016"/>
                    <a:chOff x="3962481" y="1927488"/>
                    <a:chExt cx="465503" cy="279793"/>
                  </a:xfrm>
                </p:grpSpPr>
                <p:cxnSp>
                  <p:nvCxnSpPr>
                    <p:cNvPr id="354" name="Прямая соединительная линия 3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Прямая соединительная линия 3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49" name="Прямая соединительная линия 348"/>
              <p:cNvCxnSpPr>
                <a:stCxn id="356" idx="6"/>
                <a:endCxn id="35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0" name="Группа 359"/>
            <p:cNvGrpSpPr/>
            <p:nvPr/>
          </p:nvGrpSpPr>
          <p:grpSpPr>
            <a:xfrm>
              <a:off x="3353877" y="4302433"/>
              <a:ext cx="742897" cy="391945"/>
              <a:chOff x="4845612" y="1740911"/>
              <a:chExt cx="742897" cy="391945"/>
            </a:xfrm>
          </p:grpSpPr>
          <p:grpSp>
            <p:nvGrpSpPr>
              <p:cNvPr id="361" name="Группа 360"/>
              <p:cNvGrpSpPr/>
              <p:nvPr/>
            </p:nvGrpSpPr>
            <p:grpSpPr>
              <a:xfrm>
                <a:off x="4845612" y="1740911"/>
                <a:ext cx="742897" cy="391945"/>
                <a:chOff x="4845612" y="1740911"/>
                <a:chExt cx="1094540" cy="551286"/>
              </a:xfrm>
            </p:grpSpPr>
            <p:sp>
              <p:nvSpPr>
                <p:cNvPr id="363" name="Скругленный прямоугольник 36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64" name="Группа 363"/>
                <p:cNvGrpSpPr/>
                <p:nvPr/>
              </p:nvGrpSpPr>
              <p:grpSpPr>
                <a:xfrm>
                  <a:off x="4903126" y="1787954"/>
                  <a:ext cx="986380" cy="457200"/>
                  <a:chOff x="4926929" y="1834997"/>
                  <a:chExt cx="986380" cy="457200"/>
                </a:xfrm>
              </p:grpSpPr>
              <p:grpSp>
                <p:nvGrpSpPr>
                  <p:cNvPr id="365" name="Группа 364"/>
                  <p:cNvGrpSpPr/>
                  <p:nvPr/>
                </p:nvGrpSpPr>
                <p:grpSpPr>
                  <a:xfrm>
                    <a:off x="4926929" y="1834997"/>
                    <a:ext cx="986380" cy="457200"/>
                    <a:chOff x="4926929" y="1834997"/>
                    <a:chExt cx="986380" cy="457200"/>
                  </a:xfrm>
                </p:grpSpPr>
                <p:sp>
                  <p:nvSpPr>
                    <p:cNvPr id="369" name="Блок-схема: узел 36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0" name="Группа 369"/>
                    <p:cNvGrpSpPr/>
                    <p:nvPr/>
                  </p:nvGrpSpPr>
                  <p:grpSpPr>
                    <a:xfrm>
                      <a:off x="5456109" y="1834997"/>
                      <a:ext cx="457200" cy="457200"/>
                      <a:chOff x="5478768" y="1875090"/>
                      <a:chExt cx="457200" cy="457200"/>
                    </a:xfrm>
                  </p:grpSpPr>
                  <p:sp>
                    <p:nvSpPr>
                      <p:cNvPr id="371" name="Блок-схема: узел 37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72" name="Минус 37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66" name="Группа 365"/>
                  <p:cNvGrpSpPr/>
                  <p:nvPr/>
                </p:nvGrpSpPr>
                <p:grpSpPr>
                  <a:xfrm>
                    <a:off x="4989271" y="1988840"/>
                    <a:ext cx="259455" cy="144016"/>
                    <a:chOff x="3962481" y="1927488"/>
                    <a:chExt cx="465503" cy="279793"/>
                  </a:xfrm>
                </p:grpSpPr>
                <p:cxnSp>
                  <p:nvCxnSpPr>
                    <p:cNvPr id="367" name="Прямая соединительная линия 36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Прямая соединительная линия 36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62" name="Прямая соединительная линия 361"/>
              <p:cNvCxnSpPr>
                <a:stCxn id="369" idx="6"/>
                <a:endCxn id="37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Группа 372"/>
            <p:cNvGrpSpPr/>
            <p:nvPr/>
          </p:nvGrpSpPr>
          <p:grpSpPr>
            <a:xfrm>
              <a:off x="3353877" y="4759295"/>
              <a:ext cx="742897" cy="391945"/>
              <a:chOff x="4845612" y="1740911"/>
              <a:chExt cx="742897" cy="391945"/>
            </a:xfrm>
          </p:grpSpPr>
          <p:grpSp>
            <p:nvGrpSpPr>
              <p:cNvPr id="374" name="Группа 373"/>
              <p:cNvGrpSpPr/>
              <p:nvPr/>
            </p:nvGrpSpPr>
            <p:grpSpPr>
              <a:xfrm>
                <a:off x="4845612" y="1740911"/>
                <a:ext cx="742897" cy="391945"/>
                <a:chOff x="4845612" y="1740911"/>
                <a:chExt cx="1094540" cy="551286"/>
              </a:xfrm>
            </p:grpSpPr>
            <p:sp>
              <p:nvSpPr>
                <p:cNvPr id="376" name="Скругленный прямоугольник 37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7" name="Группа 376"/>
                <p:cNvGrpSpPr/>
                <p:nvPr/>
              </p:nvGrpSpPr>
              <p:grpSpPr>
                <a:xfrm>
                  <a:off x="4903126" y="1787954"/>
                  <a:ext cx="986380" cy="457200"/>
                  <a:chOff x="4926929" y="1834997"/>
                  <a:chExt cx="986380" cy="457200"/>
                </a:xfrm>
              </p:grpSpPr>
              <p:grpSp>
                <p:nvGrpSpPr>
                  <p:cNvPr id="378" name="Группа 377"/>
                  <p:cNvGrpSpPr/>
                  <p:nvPr/>
                </p:nvGrpSpPr>
                <p:grpSpPr>
                  <a:xfrm>
                    <a:off x="4926929" y="1834997"/>
                    <a:ext cx="986380" cy="457200"/>
                    <a:chOff x="4926929" y="1834997"/>
                    <a:chExt cx="986380" cy="457200"/>
                  </a:xfrm>
                </p:grpSpPr>
                <p:sp>
                  <p:nvSpPr>
                    <p:cNvPr id="382" name="Блок-схема: узел 38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83" name="Группа 382"/>
                    <p:cNvGrpSpPr/>
                    <p:nvPr/>
                  </p:nvGrpSpPr>
                  <p:grpSpPr>
                    <a:xfrm>
                      <a:off x="5456109" y="1834997"/>
                      <a:ext cx="457200" cy="457200"/>
                      <a:chOff x="5478768" y="1875090"/>
                      <a:chExt cx="457200" cy="457200"/>
                    </a:xfrm>
                  </p:grpSpPr>
                  <p:sp>
                    <p:nvSpPr>
                      <p:cNvPr id="384" name="Блок-схема: узел 38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85" name="Минус 38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79" name="Группа 378"/>
                  <p:cNvGrpSpPr/>
                  <p:nvPr/>
                </p:nvGrpSpPr>
                <p:grpSpPr>
                  <a:xfrm>
                    <a:off x="4989271" y="1988840"/>
                    <a:ext cx="259455" cy="144016"/>
                    <a:chOff x="3962481" y="1927488"/>
                    <a:chExt cx="465503" cy="279793"/>
                  </a:xfrm>
                </p:grpSpPr>
                <p:cxnSp>
                  <p:nvCxnSpPr>
                    <p:cNvPr id="380" name="Прямая соединительная линия 37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Прямая соединительная линия 38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75" name="Прямая соединительная линия 374"/>
              <p:cNvCxnSpPr>
                <a:stCxn id="382" idx="6"/>
                <a:endCxn id="38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 name="Группа 398"/>
            <p:cNvGrpSpPr/>
            <p:nvPr/>
          </p:nvGrpSpPr>
          <p:grpSpPr>
            <a:xfrm>
              <a:off x="3353877" y="5498721"/>
              <a:ext cx="742897" cy="391945"/>
              <a:chOff x="4845612" y="1740911"/>
              <a:chExt cx="742897" cy="391945"/>
            </a:xfrm>
          </p:grpSpPr>
          <p:grpSp>
            <p:nvGrpSpPr>
              <p:cNvPr id="400" name="Группа 399"/>
              <p:cNvGrpSpPr/>
              <p:nvPr/>
            </p:nvGrpSpPr>
            <p:grpSpPr>
              <a:xfrm>
                <a:off x="4845612" y="1740911"/>
                <a:ext cx="742897" cy="391945"/>
                <a:chOff x="4845612" y="1740911"/>
                <a:chExt cx="1094540" cy="551286"/>
              </a:xfrm>
            </p:grpSpPr>
            <p:sp>
              <p:nvSpPr>
                <p:cNvPr id="402" name="Скругленный прямоугольник 40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3" name="Группа 402"/>
                <p:cNvGrpSpPr/>
                <p:nvPr/>
              </p:nvGrpSpPr>
              <p:grpSpPr>
                <a:xfrm>
                  <a:off x="4903126" y="1787954"/>
                  <a:ext cx="986380" cy="457200"/>
                  <a:chOff x="4926929" y="1834997"/>
                  <a:chExt cx="986380" cy="457200"/>
                </a:xfrm>
              </p:grpSpPr>
              <p:grpSp>
                <p:nvGrpSpPr>
                  <p:cNvPr id="404" name="Группа 403"/>
                  <p:cNvGrpSpPr/>
                  <p:nvPr/>
                </p:nvGrpSpPr>
                <p:grpSpPr>
                  <a:xfrm>
                    <a:off x="4926929" y="1834997"/>
                    <a:ext cx="986380" cy="457200"/>
                    <a:chOff x="4926929" y="1834997"/>
                    <a:chExt cx="986380" cy="457200"/>
                  </a:xfrm>
                </p:grpSpPr>
                <p:sp>
                  <p:nvSpPr>
                    <p:cNvPr id="408" name="Блок-схема: узел 40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9" name="Группа 408"/>
                    <p:cNvGrpSpPr/>
                    <p:nvPr/>
                  </p:nvGrpSpPr>
                  <p:grpSpPr>
                    <a:xfrm>
                      <a:off x="5456109" y="1834997"/>
                      <a:ext cx="457200" cy="457200"/>
                      <a:chOff x="5478768" y="1875090"/>
                      <a:chExt cx="457200" cy="457200"/>
                    </a:xfrm>
                  </p:grpSpPr>
                  <p:sp>
                    <p:nvSpPr>
                      <p:cNvPr id="410" name="Блок-схема: узел 40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11" name="Минус 41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405" name="Группа 404"/>
                  <p:cNvGrpSpPr/>
                  <p:nvPr/>
                </p:nvGrpSpPr>
                <p:grpSpPr>
                  <a:xfrm>
                    <a:off x="4989271" y="1988840"/>
                    <a:ext cx="259455" cy="144016"/>
                    <a:chOff x="3962481" y="1927488"/>
                    <a:chExt cx="465503" cy="279793"/>
                  </a:xfrm>
                </p:grpSpPr>
                <p:cxnSp>
                  <p:nvCxnSpPr>
                    <p:cNvPr id="406" name="Прямая соединительная линия 40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Прямая соединительная линия 40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401" name="Прямая соединительная линия 400"/>
              <p:cNvCxnSpPr>
                <a:stCxn id="408" idx="6"/>
                <a:endCxn id="41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9" name="TextBox 668"/>
            <p:cNvSpPr txBox="1"/>
            <p:nvPr/>
          </p:nvSpPr>
          <p:spPr>
            <a:xfrm>
              <a:off x="3489707" y="5061380"/>
              <a:ext cx="307813" cy="369332"/>
            </a:xfrm>
            <a:prstGeom prst="rect">
              <a:avLst/>
            </a:prstGeom>
            <a:noFill/>
          </p:spPr>
          <p:txBody>
            <a:bodyPr wrap="square" rtlCol="0">
              <a:spAutoFit/>
            </a:bodyPr>
            <a:lstStyle/>
            <a:p>
              <a:r>
                <a:rPr lang="ru-RU" dirty="0" smtClean="0"/>
                <a:t>…</a:t>
              </a:r>
              <a:endParaRPr lang="ru-RU" dirty="0"/>
            </a:p>
          </p:txBody>
        </p:sp>
      </p:grpSp>
      <p:grpSp>
        <p:nvGrpSpPr>
          <p:cNvPr id="675" name="Группа 674"/>
          <p:cNvGrpSpPr/>
          <p:nvPr/>
        </p:nvGrpSpPr>
        <p:grpSpPr>
          <a:xfrm>
            <a:off x="4659192" y="2352114"/>
            <a:ext cx="893082" cy="3064936"/>
            <a:chOff x="4926961" y="2385424"/>
            <a:chExt cx="893082" cy="3064936"/>
          </a:xfrm>
        </p:grpSpPr>
        <p:grpSp>
          <p:nvGrpSpPr>
            <p:cNvPr id="198" name="Группа 197"/>
            <p:cNvGrpSpPr/>
            <p:nvPr/>
          </p:nvGrpSpPr>
          <p:grpSpPr>
            <a:xfrm>
              <a:off x="4926961" y="2385424"/>
              <a:ext cx="893082" cy="3064936"/>
              <a:chOff x="143560" y="762317"/>
              <a:chExt cx="897940" cy="2539365"/>
            </a:xfrm>
            <a:scene3d>
              <a:camera prst="orthographicFront"/>
              <a:lightRig rig="flat" dir="t"/>
            </a:scene3d>
          </p:grpSpPr>
          <p:sp>
            <p:nvSpPr>
              <p:cNvPr id="199" name="Прямоугольник 198"/>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00" name="Прямоугольник 19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201" name="Группа 200"/>
            <p:cNvGrpSpPr/>
            <p:nvPr/>
          </p:nvGrpSpPr>
          <p:grpSpPr>
            <a:xfrm>
              <a:off x="5014670" y="2520045"/>
              <a:ext cx="742897" cy="391945"/>
              <a:chOff x="4845612" y="1740911"/>
              <a:chExt cx="742897" cy="391945"/>
            </a:xfrm>
          </p:grpSpPr>
          <p:grpSp>
            <p:nvGrpSpPr>
              <p:cNvPr id="202" name="Группа 201"/>
              <p:cNvGrpSpPr/>
              <p:nvPr/>
            </p:nvGrpSpPr>
            <p:grpSpPr>
              <a:xfrm>
                <a:off x="4845612" y="1740911"/>
                <a:ext cx="742897" cy="391945"/>
                <a:chOff x="4845612" y="1740911"/>
                <a:chExt cx="1094540" cy="551286"/>
              </a:xfrm>
            </p:grpSpPr>
            <p:sp>
              <p:nvSpPr>
                <p:cNvPr id="204" name="Скругленный прямоугольник 20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05" name="Группа 204"/>
                <p:cNvGrpSpPr/>
                <p:nvPr/>
              </p:nvGrpSpPr>
              <p:grpSpPr>
                <a:xfrm>
                  <a:off x="4903126" y="1787954"/>
                  <a:ext cx="986380" cy="457200"/>
                  <a:chOff x="4926929" y="1834997"/>
                  <a:chExt cx="986380" cy="457200"/>
                </a:xfrm>
              </p:grpSpPr>
              <p:grpSp>
                <p:nvGrpSpPr>
                  <p:cNvPr id="206" name="Группа 205"/>
                  <p:cNvGrpSpPr/>
                  <p:nvPr/>
                </p:nvGrpSpPr>
                <p:grpSpPr>
                  <a:xfrm>
                    <a:off x="4926929" y="1834997"/>
                    <a:ext cx="986380" cy="457200"/>
                    <a:chOff x="4926929" y="1834997"/>
                    <a:chExt cx="986380" cy="457200"/>
                  </a:xfrm>
                </p:grpSpPr>
                <p:sp>
                  <p:nvSpPr>
                    <p:cNvPr id="210" name="Блок-схема: узел 20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1" name="Группа 210"/>
                    <p:cNvGrpSpPr/>
                    <p:nvPr/>
                  </p:nvGrpSpPr>
                  <p:grpSpPr>
                    <a:xfrm>
                      <a:off x="5456109" y="1834997"/>
                      <a:ext cx="457200" cy="457200"/>
                      <a:chOff x="5478768" y="1875090"/>
                      <a:chExt cx="457200" cy="457200"/>
                    </a:xfrm>
                  </p:grpSpPr>
                  <p:sp>
                    <p:nvSpPr>
                      <p:cNvPr id="212" name="Блок-схема: узел 21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13" name="Минус 21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07" name="Группа 206"/>
                  <p:cNvGrpSpPr/>
                  <p:nvPr/>
                </p:nvGrpSpPr>
                <p:grpSpPr>
                  <a:xfrm>
                    <a:off x="4989271" y="1988840"/>
                    <a:ext cx="259455" cy="144016"/>
                    <a:chOff x="3962481" y="1927488"/>
                    <a:chExt cx="465503" cy="279793"/>
                  </a:xfrm>
                </p:grpSpPr>
                <p:cxnSp>
                  <p:nvCxnSpPr>
                    <p:cNvPr id="208" name="Прямая соединительная линия 20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Прямая соединительная линия 20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03" name="Прямая соединительная линия 202"/>
              <p:cNvCxnSpPr>
                <a:stCxn id="210" idx="6"/>
                <a:endCxn id="21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4" name="Группа 213"/>
            <p:cNvGrpSpPr/>
            <p:nvPr/>
          </p:nvGrpSpPr>
          <p:grpSpPr>
            <a:xfrm>
              <a:off x="5014670" y="2957199"/>
              <a:ext cx="742897" cy="391945"/>
              <a:chOff x="4845612" y="1740911"/>
              <a:chExt cx="742897" cy="391945"/>
            </a:xfrm>
          </p:grpSpPr>
          <p:grpSp>
            <p:nvGrpSpPr>
              <p:cNvPr id="215" name="Группа 214"/>
              <p:cNvGrpSpPr/>
              <p:nvPr/>
            </p:nvGrpSpPr>
            <p:grpSpPr>
              <a:xfrm>
                <a:off x="4845612" y="1740911"/>
                <a:ext cx="742897" cy="391945"/>
                <a:chOff x="4845612" y="1740911"/>
                <a:chExt cx="1094540" cy="551286"/>
              </a:xfrm>
            </p:grpSpPr>
            <p:sp>
              <p:nvSpPr>
                <p:cNvPr id="217" name="Скругленный прямоугольник 21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8" name="Группа 217"/>
                <p:cNvGrpSpPr/>
                <p:nvPr/>
              </p:nvGrpSpPr>
              <p:grpSpPr>
                <a:xfrm>
                  <a:off x="4903126" y="1787954"/>
                  <a:ext cx="986380" cy="457200"/>
                  <a:chOff x="4926929" y="1834997"/>
                  <a:chExt cx="986380" cy="457200"/>
                </a:xfrm>
              </p:grpSpPr>
              <p:grpSp>
                <p:nvGrpSpPr>
                  <p:cNvPr id="219" name="Группа 218"/>
                  <p:cNvGrpSpPr/>
                  <p:nvPr/>
                </p:nvGrpSpPr>
                <p:grpSpPr>
                  <a:xfrm>
                    <a:off x="4926929" y="1834997"/>
                    <a:ext cx="986380" cy="457200"/>
                    <a:chOff x="4926929" y="1834997"/>
                    <a:chExt cx="986380" cy="457200"/>
                  </a:xfrm>
                </p:grpSpPr>
                <p:sp>
                  <p:nvSpPr>
                    <p:cNvPr id="223" name="Блок-схема: узел 22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24" name="Группа 223"/>
                    <p:cNvGrpSpPr/>
                    <p:nvPr/>
                  </p:nvGrpSpPr>
                  <p:grpSpPr>
                    <a:xfrm>
                      <a:off x="5456109" y="1834997"/>
                      <a:ext cx="457200" cy="457200"/>
                      <a:chOff x="5478768" y="1875090"/>
                      <a:chExt cx="457200" cy="457200"/>
                    </a:xfrm>
                  </p:grpSpPr>
                  <p:sp>
                    <p:nvSpPr>
                      <p:cNvPr id="225" name="Блок-схема: узел 22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26" name="Минус 22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20" name="Группа 219"/>
                  <p:cNvGrpSpPr/>
                  <p:nvPr/>
                </p:nvGrpSpPr>
                <p:grpSpPr>
                  <a:xfrm>
                    <a:off x="4989271" y="1988840"/>
                    <a:ext cx="259455" cy="144016"/>
                    <a:chOff x="3962481" y="1927488"/>
                    <a:chExt cx="465503" cy="279793"/>
                  </a:xfrm>
                </p:grpSpPr>
                <p:cxnSp>
                  <p:nvCxnSpPr>
                    <p:cNvPr id="221" name="Прямая соединительная линия 22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Прямая соединительная линия 22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16" name="Прямая соединительная линия 215"/>
              <p:cNvCxnSpPr>
                <a:stCxn id="223" idx="6"/>
                <a:endCxn id="22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7" name="Группа 226"/>
            <p:cNvGrpSpPr/>
            <p:nvPr/>
          </p:nvGrpSpPr>
          <p:grpSpPr>
            <a:xfrm>
              <a:off x="5014670" y="3836631"/>
              <a:ext cx="742897" cy="391945"/>
              <a:chOff x="4845612" y="1740911"/>
              <a:chExt cx="742897" cy="391945"/>
            </a:xfrm>
          </p:grpSpPr>
          <p:grpSp>
            <p:nvGrpSpPr>
              <p:cNvPr id="228" name="Группа 227"/>
              <p:cNvGrpSpPr/>
              <p:nvPr/>
            </p:nvGrpSpPr>
            <p:grpSpPr>
              <a:xfrm>
                <a:off x="4845612" y="1740911"/>
                <a:ext cx="742897" cy="391945"/>
                <a:chOff x="4845612" y="1740911"/>
                <a:chExt cx="1094540" cy="551286"/>
              </a:xfrm>
            </p:grpSpPr>
            <p:sp>
              <p:nvSpPr>
                <p:cNvPr id="230" name="Скругленный прямоугольник 22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1" name="Группа 230"/>
                <p:cNvGrpSpPr/>
                <p:nvPr/>
              </p:nvGrpSpPr>
              <p:grpSpPr>
                <a:xfrm>
                  <a:off x="4903126" y="1787954"/>
                  <a:ext cx="986380" cy="457200"/>
                  <a:chOff x="4926929" y="1834997"/>
                  <a:chExt cx="986380" cy="457200"/>
                </a:xfrm>
              </p:grpSpPr>
              <p:grpSp>
                <p:nvGrpSpPr>
                  <p:cNvPr id="232" name="Группа 231"/>
                  <p:cNvGrpSpPr/>
                  <p:nvPr/>
                </p:nvGrpSpPr>
                <p:grpSpPr>
                  <a:xfrm>
                    <a:off x="4926929" y="1834997"/>
                    <a:ext cx="986380" cy="457200"/>
                    <a:chOff x="4926929" y="1834997"/>
                    <a:chExt cx="986380" cy="457200"/>
                  </a:xfrm>
                </p:grpSpPr>
                <p:sp>
                  <p:nvSpPr>
                    <p:cNvPr id="236" name="Блок-схема: узел 23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7" name="Группа 236"/>
                    <p:cNvGrpSpPr/>
                    <p:nvPr/>
                  </p:nvGrpSpPr>
                  <p:grpSpPr>
                    <a:xfrm>
                      <a:off x="5456109" y="1834997"/>
                      <a:ext cx="457200" cy="457200"/>
                      <a:chOff x="5478768" y="1875090"/>
                      <a:chExt cx="457200" cy="457200"/>
                    </a:xfrm>
                  </p:grpSpPr>
                  <p:sp>
                    <p:nvSpPr>
                      <p:cNvPr id="238" name="Блок-схема: узел 23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39" name="Минус 23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33" name="Группа 232"/>
                  <p:cNvGrpSpPr/>
                  <p:nvPr/>
                </p:nvGrpSpPr>
                <p:grpSpPr>
                  <a:xfrm>
                    <a:off x="4989271" y="1988840"/>
                    <a:ext cx="259455" cy="144016"/>
                    <a:chOff x="3962481" y="1927488"/>
                    <a:chExt cx="465503" cy="279793"/>
                  </a:xfrm>
                </p:grpSpPr>
                <p:cxnSp>
                  <p:nvCxnSpPr>
                    <p:cNvPr id="234" name="Прямая соединительная линия 23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Прямая соединительная линия 23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29" name="Прямая соединительная линия 228"/>
              <p:cNvCxnSpPr>
                <a:stCxn id="236" idx="6"/>
                <a:endCxn id="23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0" name="Группа 239"/>
            <p:cNvGrpSpPr/>
            <p:nvPr/>
          </p:nvGrpSpPr>
          <p:grpSpPr>
            <a:xfrm>
              <a:off x="5014670" y="3400667"/>
              <a:ext cx="742897" cy="391945"/>
              <a:chOff x="4845612" y="1740911"/>
              <a:chExt cx="742897" cy="391945"/>
            </a:xfrm>
          </p:grpSpPr>
          <p:grpSp>
            <p:nvGrpSpPr>
              <p:cNvPr id="241" name="Группа 240"/>
              <p:cNvGrpSpPr/>
              <p:nvPr/>
            </p:nvGrpSpPr>
            <p:grpSpPr>
              <a:xfrm>
                <a:off x="4845612" y="1740911"/>
                <a:ext cx="742897" cy="391945"/>
                <a:chOff x="4845612" y="1740911"/>
                <a:chExt cx="1094540" cy="551286"/>
              </a:xfrm>
            </p:grpSpPr>
            <p:sp>
              <p:nvSpPr>
                <p:cNvPr id="243" name="Скругленный прямоугольник 24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44" name="Группа 243"/>
                <p:cNvGrpSpPr/>
                <p:nvPr/>
              </p:nvGrpSpPr>
              <p:grpSpPr>
                <a:xfrm>
                  <a:off x="4903126" y="1787954"/>
                  <a:ext cx="986380" cy="457200"/>
                  <a:chOff x="4926929" y="1834997"/>
                  <a:chExt cx="986380" cy="457200"/>
                </a:xfrm>
              </p:grpSpPr>
              <p:grpSp>
                <p:nvGrpSpPr>
                  <p:cNvPr id="245" name="Группа 244"/>
                  <p:cNvGrpSpPr/>
                  <p:nvPr/>
                </p:nvGrpSpPr>
                <p:grpSpPr>
                  <a:xfrm>
                    <a:off x="4926929" y="1834997"/>
                    <a:ext cx="986380" cy="457200"/>
                    <a:chOff x="4926929" y="1834997"/>
                    <a:chExt cx="986380" cy="457200"/>
                  </a:xfrm>
                </p:grpSpPr>
                <p:sp>
                  <p:nvSpPr>
                    <p:cNvPr id="249" name="Блок-схема: узел 24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0" name="Группа 249"/>
                    <p:cNvGrpSpPr/>
                    <p:nvPr/>
                  </p:nvGrpSpPr>
                  <p:grpSpPr>
                    <a:xfrm>
                      <a:off x="5456109" y="1834997"/>
                      <a:ext cx="457200" cy="457200"/>
                      <a:chOff x="5478768" y="1875090"/>
                      <a:chExt cx="457200" cy="457200"/>
                    </a:xfrm>
                  </p:grpSpPr>
                  <p:sp>
                    <p:nvSpPr>
                      <p:cNvPr id="251" name="Блок-схема: узел 25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52" name="Минус 25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46" name="Группа 245"/>
                  <p:cNvGrpSpPr/>
                  <p:nvPr/>
                </p:nvGrpSpPr>
                <p:grpSpPr>
                  <a:xfrm>
                    <a:off x="4989271" y="1988840"/>
                    <a:ext cx="259455" cy="144016"/>
                    <a:chOff x="3962481" y="1927488"/>
                    <a:chExt cx="465503" cy="279793"/>
                  </a:xfrm>
                </p:grpSpPr>
                <p:cxnSp>
                  <p:nvCxnSpPr>
                    <p:cNvPr id="247" name="Прямая соединительная линия 24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Прямая соединительная линия 24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42" name="Прямая соединительная линия 241"/>
              <p:cNvCxnSpPr>
                <a:stCxn id="249" idx="6"/>
                <a:endCxn id="25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Группа 252"/>
            <p:cNvGrpSpPr/>
            <p:nvPr/>
          </p:nvGrpSpPr>
          <p:grpSpPr>
            <a:xfrm>
              <a:off x="5014670" y="4285172"/>
              <a:ext cx="742897" cy="391945"/>
              <a:chOff x="4845612" y="1740911"/>
              <a:chExt cx="742897" cy="391945"/>
            </a:xfrm>
          </p:grpSpPr>
          <p:grpSp>
            <p:nvGrpSpPr>
              <p:cNvPr id="254" name="Группа 253"/>
              <p:cNvGrpSpPr/>
              <p:nvPr/>
            </p:nvGrpSpPr>
            <p:grpSpPr>
              <a:xfrm>
                <a:off x="4845612" y="1740911"/>
                <a:ext cx="742897" cy="391945"/>
                <a:chOff x="4845612" y="1740911"/>
                <a:chExt cx="1094540" cy="551286"/>
              </a:xfrm>
            </p:grpSpPr>
            <p:sp>
              <p:nvSpPr>
                <p:cNvPr id="256" name="Скругленный прямоугольник 25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7" name="Группа 256"/>
                <p:cNvGrpSpPr/>
                <p:nvPr/>
              </p:nvGrpSpPr>
              <p:grpSpPr>
                <a:xfrm>
                  <a:off x="4903126" y="1787954"/>
                  <a:ext cx="986380" cy="457200"/>
                  <a:chOff x="4926929" y="1834997"/>
                  <a:chExt cx="986380" cy="457200"/>
                </a:xfrm>
              </p:grpSpPr>
              <p:grpSp>
                <p:nvGrpSpPr>
                  <p:cNvPr id="258" name="Группа 257"/>
                  <p:cNvGrpSpPr/>
                  <p:nvPr/>
                </p:nvGrpSpPr>
                <p:grpSpPr>
                  <a:xfrm>
                    <a:off x="4926929" y="1834997"/>
                    <a:ext cx="986380" cy="457200"/>
                    <a:chOff x="4926929" y="1834997"/>
                    <a:chExt cx="986380" cy="457200"/>
                  </a:xfrm>
                </p:grpSpPr>
                <p:sp>
                  <p:nvSpPr>
                    <p:cNvPr id="262" name="Блок-схема: узел 26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63" name="Группа 262"/>
                    <p:cNvGrpSpPr/>
                    <p:nvPr/>
                  </p:nvGrpSpPr>
                  <p:grpSpPr>
                    <a:xfrm>
                      <a:off x="5456109" y="1834997"/>
                      <a:ext cx="457200" cy="457200"/>
                      <a:chOff x="5478768" y="1875090"/>
                      <a:chExt cx="457200" cy="457200"/>
                    </a:xfrm>
                  </p:grpSpPr>
                  <p:sp>
                    <p:nvSpPr>
                      <p:cNvPr id="264" name="Блок-схема: узел 26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65" name="Минус 26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59" name="Группа 258"/>
                  <p:cNvGrpSpPr/>
                  <p:nvPr/>
                </p:nvGrpSpPr>
                <p:grpSpPr>
                  <a:xfrm>
                    <a:off x="4989271" y="1988840"/>
                    <a:ext cx="259455" cy="144016"/>
                    <a:chOff x="3962481" y="1927488"/>
                    <a:chExt cx="465503" cy="279793"/>
                  </a:xfrm>
                </p:grpSpPr>
                <p:cxnSp>
                  <p:nvCxnSpPr>
                    <p:cNvPr id="260" name="Прямая соединительная линия 25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Прямая соединительная линия 26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55" name="Прямая соединительная линия 254"/>
              <p:cNvCxnSpPr>
                <a:stCxn id="262" idx="6"/>
                <a:endCxn id="26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2" name="Группа 291"/>
            <p:cNvGrpSpPr/>
            <p:nvPr/>
          </p:nvGrpSpPr>
          <p:grpSpPr>
            <a:xfrm>
              <a:off x="5014670" y="4978106"/>
              <a:ext cx="742897" cy="391945"/>
              <a:chOff x="4845612" y="1740911"/>
              <a:chExt cx="742897" cy="391945"/>
            </a:xfrm>
          </p:grpSpPr>
          <p:grpSp>
            <p:nvGrpSpPr>
              <p:cNvPr id="293" name="Группа 292"/>
              <p:cNvGrpSpPr/>
              <p:nvPr/>
            </p:nvGrpSpPr>
            <p:grpSpPr>
              <a:xfrm>
                <a:off x="4845612" y="1740911"/>
                <a:ext cx="742897" cy="391945"/>
                <a:chOff x="4845612" y="1740911"/>
                <a:chExt cx="1094540" cy="551286"/>
              </a:xfrm>
            </p:grpSpPr>
            <p:sp>
              <p:nvSpPr>
                <p:cNvPr id="295" name="Скругленный прямоугольник 29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96" name="Группа 295"/>
                <p:cNvGrpSpPr/>
                <p:nvPr/>
              </p:nvGrpSpPr>
              <p:grpSpPr>
                <a:xfrm>
                  <a:off x="4903126" y="1787954"/>
                  <a:ext cx="986380" cy="457200"/>
                  <a:chOff x="4926929" y="1834997"/>
                  <a:chExt cx="986380" cy="457200"/>
                </a:xfrm>
              </p:grpSpPr>
              <p:grpSp>
                <p:nvGrpSpPr>
                  <p:cNvPr id="297" name="Группа 296"/>
                  <p:cNvGrpSpPr/>
                  <p:nvPr/>
                </p:nvGrpSpPr>
                <p:grpSpPr>
                  <a:xfrm>
                    <a:off x="4926929" y="1834997"/>
                    <a:ext cx="986380" cy="457200"/>
                    <a:chOff x="4926929" y="1834997"/>
                    <a:chExt cx="986380" cy="457200"/>
                  </a:xfrm>
                </p:grpSpPr>
                <p:sp>
                  <p:nvSpPr>
                    <p:cNvPr id="301" name="Блок-схема: узел 30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02" name="Группа 301"/>
                    <p:cNvGrpSpPr/>
                    <p:nvPr/>
                  </p:nvGrpSpPr>
                  <p:grpSpPr>
                    <a:xfrm>
                      <a:off x="5456109" y="1834997"/>
                      <a:ext cx="457200" cy="457200"/>
                      <a:chOff x="5478768" y="1875090"/>
                      <a:chExt cx="457200" cy="457200"/>
                    </a:xfrm>
                  </p:grpSpPr>
                  <p:sp>
                    <p:nvSpPr>
                      <p:cNvPr id="303" name="Блок-схема: узел 30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04" name="Минус 30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98" name="Группа 297"/>
                  <p:cNvGrpSpPr/>
                  <p:nvPr/>
                </p:nvGrpSpPr>
                <p:grpSpPr>
                  <a:xfrm>
                    <a:off x="4989271" y="1988840"/>
                    <a:ext cx="259455" cy="144016"/>
                    <a:chOff x="3962481" y="1927488"/>
                    <a:chExt cx="465503" cy="279793"/>
                  </a:xfrm>
                </p:grpSpPr>
                <p:cxnSp>
                  <p:nvCxnSpPr>
                    <p:cNvPr id="299" name="Прямая соединительная линия 29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Прямая соединительная линия 29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94" name="Прямая соединительная линия 293"/>
              <p:cNvCxnSpPr>
                <a:stCxn id="301" idx="6"/>
                <a:endCxn id="30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70" name="TextBox 669"/>
            <p:cNvSpPr txBox="1"/>
            <p:nvPr/>
          </p:nvSpPr>
          <p:spPr>
            <a:xfrm>
              <a:off x="5160277" y="4571452"/>
              <a:ext cx="307813" cy="369332"/>
            </a:xfrm>
            <a:prstGeom prst="rect">
              <a:avLst/>
            </a:prstGeom>
            <a:noFill/>
          </p:spPr>
          <p:txBody>
            <a:bodyPr wrap="square" rtlCol="0">
              <a:spAutoFit/>
            </a:bodyPr>
            <a:lstStyle/>
            <a:p>
              <a:r>
                <a:rPr lang="ru-RU" dirty="0" smtClean="0"/>
                <a:t>…</a:t>
              </a:r>
              <a:endParaRPr lang="ru-RU" dirty="0"/>
            </a:p>
          </p:txBody>
        </p:sp>
      </p:grpSp>
      <p:grpSp>
        <p:nvGrpSpPr>
          <p:cNvPr id="676" name="Группа 675"/>
          <p:cNvGrpSpPr/>
          <p:nvPr/>
        </p:nvGrpSpPr>
        <p:grpSpPr>
          <a:xfrm>
            <a:off x="6074722" y="2539970"/>
            <a:ext cx="509814" cy="2762820"/>
            <a:chOff x="6516216" y="3219674"/>
            <a:chExt cx="509814" cy="2762820"/>
          </a:xfrm>
        </p:grpSpPr>
        <p:grpSp>
          <p:nvGrpSpPr>
            <p:cNvPr id="538" name="Группа 537"/>
            <p:cNvGrpSpPr/>
            <p:nvPr/>
          </p:nvGrpSpPr>
          <p:grpSpPr>
            <a:xfrm>
              <a:off x="6516216" y="3219674"/>
              <a:ext cx="509814" cy="2762820"/>
              <a:chOff x="419270" y="718052"/>
              <a:chExt cx="897940" cy="3026245"/>
            </a:xfrm>
            <a:scene3d>
              <a:camera prst="orthographicFront"/>
              <a:lightRig rig="flat" dir="t"/>
            </a:scene3d>
          </p:grpSpPr>
          <p:sp>
            <p:nvSpPr>
              <p:cNvPr id="539" name="Прямоугольник 538"/>
              <p:cNvSpPr/>
              <p:nvPr/>
            </p:nvSpPr>
            <p:spPr>
              <a:xfrm>
                <a:off x="419270" y="718052"/>
                <a:ext cx="897940" cy="302624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40" name="Прямоугольник 53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541" name="Группа 540"/>
            <p:cNvGrpSpPr/>
            <p:nvPr/>
          </p:nvGrpSpPr>
          <p:grpSpPr>
            <a:xfrm>
              <a:off x="6577163" y="3802432"/>
              <a:ext cx="381238" cy="391945"/>
              <a:chOff x="6372202" y="1822611"/>
              <a:chExt cx="381238" cy="391945"/>
            </a:xfrm>
          </p:grpSpPr>
          <p:sp>
            <p:nvSpPr>
              <p:cNvPr id="522" name="Скругленный прямоугольник 52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3" name="Группа 522"/>
              <p:cNvGrpSpPr/>
              <p:nvPr/>
            </p:nvGrpSpPr>
            <p:grpSpPr>
              <a:xfrm>
                <a:off x="6411238" y="1856057"/>
                <a:ext cx="310315" cy="325053"/>
                <a:chOff x="4926929" y="1834997"/>
                <a:chExt cx="457200" cy="457200"/>
              </a:xfrm>
            </p:grpSpPr>
            <p:sp>
              <p:nvSpPr>
                <p:cNvPr id="528" name="Блок-схема: узел 52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5" name="Группа 524"/>
                <p:cNvGrpSpPr/>
                <p:nvPr/>
              </p:nvGrpSpPr>
              <p:grpSpPr>
                <a:xfrm>
                  <a:off x="4989271" y="1988840"/>
                  <a:ext cx="259455" cy="144016"/>
                  <a:chOff x="3962481" y="1927488"/>
                  <a:chExt cx="465503" cy="279793"/>
                </a:xfrm>
              </p:grpSpPr>
              <p:cxnSp>
                <p:nvCxnSpPr>
                  <p:cNvPr id="526" name="Прямая соединительная линия 52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Прямая соединительная линия 52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49" name="Группа 548"/>
            <p:cNvGrpSpPr/>
            <p:nvPr/>
          </p:nvGrpSpPr>
          <p:grpSpPr>
            <a:xfrm>
              <a:off x="6577163" y="4302834"/>
              <a:ext cx="381238" cy="391945"/>
              <a:chOff x="6372202" y="1822611"/>
              <a:chExt cx="381238" cy="391945"/>
            </a:xfrm>
          </p:grpSpPr>
          <p:sp>
            <p:nvSpPr>
              <p:cNvPr id="550" name="Скругленный прямоугольник 549"/>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1" name="Группа 550"/>
              <p:cNvGrpSpPr/>
              <p:nvPr/>
            </p:nvGrpSpPr>
            <p:grpSpPr>
              <a:xfrm>
                <a:off x="6411238" y="1856057"/>
                <a:ext cx="310315" cy="325053"/>
                <a:chOff x="4926929" y="1834997"/>
                <a:chExt cx="457200" cy="457200"/>
              </a:xfrm>
            </p:grpSpPr>
            <p:sp>
              <p:nvSpPr>
                <p:cNvPr id="552" name="Блок-схема: узел 55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3" name="Группа 552"/>
                <p:cNvGrpSpPr/>
                <p:nvPr/>
              </p:nvGrpSpPr>
              <p:grpSpPr>
                <a:xfrm>
                  <a:off x="4989271" y="1988840"/>
                  <a:ext cx="259455" cy="144016"/>
                  <a:chOff x="3962481" y="1927488"/>
                  <a:chExt cx="465503" cy="279793"/>
                </a:xfrm>
              </p:grpSpPr>
              <p:cxnSp>
                <p:nvCxnSpPr>
                  <p:cNvPr id="554" name="Прямая соединительная линия 5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Прямая соединительная линия 5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56" name="Группа 555"/>
            <p:cNvGrpSpPr/>
            <p:nvPr/>
          </p:nvGrpSpPr>
          <p:grpSpPr>
            <a:xfrm>
              <a:off x="6577163" y="4803236"/>
              <a:ext cx="381238" cy="391945"/>
              <a:chOff x="6372202" y="1822611"/>
              <a:chExt cx="381238" cy="391945"/>
            </a:xfrm>
          </p:grpSpPr>
          <p:sp>
            <p:nvSpPr>
              <p:cNvPr id="557" name="Скругленный прямоугольник 556"/>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8" name="Группа 557"/>
              <p:cNvGrpSpPr/>
              <p:nvPr/>
            </p:nvGrpSpPr>
            <p:grpSpPr>
              <a:xfrm>
                <a:off x="6411238" y="1856057"/>
                <a:ext cx="310315" cy="325053"/>
                <a:chOff x="4926929" y="1834997"/>
                <a:chExt cx="457200" cy="457200"/>
              </a:xfrm>
            </p:grpSpPr>
            <p:sp>
              <p:nvSpPr>
                <p:cNvPr id="559" name="Блок-схема: узел 55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0" name="Группа 559"/>
                <p:cNvGrpSpPr/>
                <p:nvPr/>
              </p:nvGrpSpPr>
              <p:grpSpPr>
                <a:xfrm>
                  <a:off x="4989271" y="1988840"/>
                  <a:ext cx="259455" cy="144016"/>
                  <a:chOff x="3962481" y="1927488"/>
                  <a:chExt cx="465503" cy="279793"/>
                </a:xfrm>
              </p:grpSpPr>
              <p:cxnSp>
                <p:nvCxnSpPr>
                  <p:cNvPr id="561" name="Прямая соединительная линия 56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Прямая соединительная линия 56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63" name="Группа 562"/>
            <p:cNvGrpSpPr/>
            <p:nvPr/>
          </p:nvGrpSpPr>
          <p:grpSpPr>
            <a:xfrm>
              <a:off x="6577163" y="5532167"/>
              <a:ext cx="381238" cy="391945"/>
              <a:chOff x="6372202" y="1822611"/>
              <a:chExt cx="381238" cy="391945"/>
            </a:xfrm>
          </p:grpSpPr>
          <p:sp>
            <p:nvSpPr>
              <p:cNvPr id="564" name="Скругленный прямоугольник 563"/>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5" name="Группа 564"/>
              <p:cNvGrpSpPr/>
              <p:nvPr/>
            </p:nvGrpSpPr>
            <p:grpSpPr>
              <a:xfrm>
                <a:off x="6411238" y="1856057"/>
                <a:ext cx="310315" cy="325053"/>
                <a:chOff x="4926929" y="1834997"/>
                <a:chExt cx="457200" cy="457200"/>
              </a:xfrm>
            </p:grpSpPr>
            <p:sp>
              <p:nvSpPr>
                <p:cNvPr id="566" name="Блок-схема: узел 56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7" name="Группа 566"/>
                <p:cNvGrpSpPr/>
                <p:nvPr/>
              </p:nvGrpSpPr>
              <p:grpSpPr>
                <a:xfrm>
                  <a:off x="4989271" y="1988840"/>
                  <a:ext cx="259455" cy="144016"/>
                  <a:chOff x="3962481" y="1927488"/>
                  <a:chExt cx="465503" cy="279793"/>
                </a:xfrm>
              </p:grpSpPr>
              <p:cxnSp>
                <p:nvCxnSpPr>
                  <p:cNvPr id="568" name="Прямая соединительная линия 56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 name="Прямая соединительная линия 56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91" name="Группа 590"/>
            <p:cNvGrpSpPr/>
            <p:nvPr/>
          </p:nvGrpSpPr>
          <p:grpSpPr>
            <a:xfrm>
              <a:off x="6577163" y="3302030"/>
              <a:ext cx="381238" cy="391945"/>
              <a:chOff x="6372202" y="1822611"/>
              <a:chExt cx="381238" cy="391945"/>
            </a:xfrm>
          </p:grpSpPr>
          <p:sp>
            <p:nvSpPr>
              <p:cNvPr id="592" name="Скругленный прямоугольник 59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3" name="Группа 592"/>
              <p:cNvGrpSpPr/>
              <p:nvPr/>
            </p:nvGrpSpPr>
            <p:grpSpPr>
              <a:xfrm>
                <a:off x="6411238" y="1856057"/>
                <a:ext cx="310315" cy="325053"/>
                <a:chOff x="4926929" y="1834997"/>
                <a:chExt cx="457200" cy="457200"/>
              </a:xfrm>
            </p:grpSpPr>
            <p:sp>
              <p:nvSpPr>
                <p:cNvPr id="594" name="Блок-схема: узел 5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5" name="Группа 594"/>
                <p:cNvGrpSpPr/>
                <p:nvPr/>
              </p:nvGrpSpPr>
              <p:grpSpPr>
                <a:xfrm>
                  <a:off x="4989271" y="1988840"/>
                  <a:ext cx="259455" cy="144016"/>
                  <a:chOff x="3962481" y="1927488"/>
                  <a:chExt cx="465503" cy="279793"/>
                </a:xfrm>
              </p:grpSpPr>
              <p:cxnSp>
                <p:nvCxnSpPr>
                  <p:cNvPr id="596" name="Прямая соединительная линия 59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7" name="Прямая соединительная линия 59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671" name="TextBox 670"/>
            <p:cNvSpPr txBox="1"/>
            <p:nvPr/>
          </p:nvSpPr>
          <p:spPr>
            <a:xfrm>
              <a:off x="6577163" y="5120929"/>
              <a:ext cx="307813" cy="369332"/>
            </a:xfrm>
            <a:prstGeom prst="rect">
              <a:avLst/>
            </a:prstGeom>
            <a:noFill/>
          </p:spPr>
          <p:txBody>
            <a:bodyPr wrap="square" rtlCol="0">
              <a:spAutoFit/>
            </a:bodyPr>
            <a:lstStyle/>
            <a:p>
              <a:r>
                <a:rPr lang="ru-RU" dirty="0" smtClean="0"/>
                <a:t>…</a:t>
              </a:r>
              <a:endParaRPr lang="ru-RU" dirty="0"/>
            </a:p>
          </p:txBody>
        </p:sp>
      </p:grpSp>
      <p:cxnSp>
        <p:nvCxnSpPr>
          <p:cNvPr id="679" name="Прямая соединительная линия 678"/>
          <p:cNvCxnSpPr>
            <a:stCxn id="626" idx="3"/>
          </p:cNvCxnSpPr>
          <p:nvPr/>
        </p:nvCxnSpPr>
        <p:spPr bwMode="auto">
          <a:xfrm>
            <a:off x="1283548" y="2105415"/>
            <a:ext cx="466436" cy="607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 name="Прямая соединительная линия 679"/>
          <p:cNvCxnSpPr>
            <a:stCxn id="626" idx="3"/>
          </p:cNvCxnSpPr>
          <p:nvPr/>
        </p:nvCxnSpPr>
        <p:spPr bwMode="auto">
          <a:xfrm>
            <a:off x="1283548" y="2105415"/>
            <a:ext cx="466436" cy="5057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1" name="Прямая соединительная линия 680"/>
          <p:cNvCxnSpPr>
            <a:stCxn id="626" idx="3"/>
          </p:cNvCxnSpPr>
          <p:nvPr/>
        </p:nvCxnSpPr>
        <p:spPr bwMode="auto">
          <a:xfrm>
            <a:off x="1283548" y="2105415"/>
            <a:ext cx="466436" cy="9621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2" name="Прямая соединительная линия 681"/>
          <p:cNvCxnSpPr>
            <a:stCxn id="626" idx="3"/>
          </p:cNvCxnSpPr>
          <p:nvPr/>
        </p:nvCxnSpPr>
        <p:spPr bwMode="auto">
          <a:xfrm>
            <a:off x="1283548" y="2105415"/>
            <a:ext cx="466436" cy="13620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9" name="Прямая соединительная линия 688"/>
          <p:cNvCxnSpPr>
            <a:stCxn id="626" idx="3"/>
            <a:endCxn id="22" idx="1"/>
          </p:cNvCxnSpPr>
          <p:nvPr/>
        </p:nvCxnSpPr>
        <p:spPr bwMode="auto">
          <a:xfrm>
            <a:off x="1283548" y="2105415"/>
            <a:ext cx="466436" cy="17607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2" name="Прямая соединительная линия 691"/>
          <p:cNvCxnSpPr>
            <a:stCxn id="626" idx="3"/>
          </p:cNvCxnSpPr>
          <p:nvPr/>
        </p:nvCxnSpPr>
        <p:spPr bwMode="auto">
          <a:xfrm>
            <a:off x="1283548" y="2105415"/>
            <a:ext cx="466436" cy="22691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 name="Прямая соединительная линия 694"/>
          <p:cNvCxnSpPr>
            <a:stCxn id="626" idx="3"/>
          </p:cNvCxnSpPr>
          <p:nvPr/>
        </p:nvCxnSpPr>
        <p:spPr bwMode="auto">
          <a:xfrm>
            <a:off x="1283548" y="2105415"/>
            <a:ext cx="466436" cy="27472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8" name="Прямая соединительная линия 697"/>
          <p:cNvCxnSpPr>
            <a:stCxn id="626" idx="3"/>
          </p:cNvCxnSpPr>
          <p:nvPr/>
        </p:nvCxnSpPr>
        <p:spPr bwMode="auto">
          <a:xfrm>
            <a:off x="1283548" y="2105415"/>
            <a:ext cx="466436" cy="3483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1" name="Прямая соединительная линия 700"/>
          <p:cNvCxnSpPr>
            <a:stCxn id="630" idx="3"/>
          </p:cNvCxnSpPr>
          <p:nvPr/>
        </p:nvCxnSpPr>
        <p:spPr bwMode="auto">
          <a:xfrm flipV="1">
            <a:off x="1288870" y="2166157"/>
            <a:ext cx="461114" cy="3915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2" name="Прямая соединительная линия 701"/>
          <p:cNvCxnSpPr>
            <a:stCxn id="630" idx="3"/>
          </p:cNvCxnSpPr>
          <p:nvPr/>
        </p:nvCxnSpPr>
        <p:spPr bwMode="auto">
          <a:xfrm>
            <a:off x="1288870" y="2557671"/>
            <a:ext cx="461114" cy="534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3" name="Прямая соединительная линия 702"/>
          <p:cNvCxnSpPr>
            <a:stCxn id="630" idx="3"/>
          </p:cNvCxnSpPr>
          <p:nvPr/>
        </p:nvCxnSpPr>
        <p:spPr bwMode="auto">
          <a:xfrm>
            <a:off x="1288870" y="2557671"/>
            <a:ext cx="461114" cy="4906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4" name="Прямая соединительная линия 703"/>
          <p:cNvCxnSpPr>
            <a:stCxn id="630" idx="3"/>
          </p:cNvCxnSpPr>
          <p:nvPr/>
        </p:nvCxnSpPr>
        <p:spPr bwMode="auto">
          <a:xfrm>
            <a:off x="1288870" y="2557671"/>
            <a:ext cx="461114" cy="9280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5" name="Прямая соединительная линия 704"/>
          <p:cNvCxnSpPr>
            <a:stCxn id="630" idx="3"/>
            <a:endCxn id="22" idx="1"/>
          </p:cNvCxnSpPr>
          <p:nvPr/>
        </p:nvCxnSpPr>
        <p:spPr bwMode="auto">
          <a:xfrm>
            <a:off x="1288870" y="2557671"/>
            <a:ext cx="461114" cy="13085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 name="Прямая соединительная линия 705"/>
          <p:cNvCxnSpPr>
            <a:stCxn id="630" idx="3"/>
          </p:cNvCxnSpPr>
          <p:nvPr/>
        </p:nvCxnSpPr>
        <p:spPr bwMode="auto">
          <a:xfrm>
            <a:off x="1288870" y="2557671"/>
            <a:ext cx="461114" cy="183767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7" name="Прямая соединительная линия 706"/>
          <p:cNvCxnSpPr>
            <a:stCxn id="630" idx="3"/>
          </p:cNvCxnSpPr>
          <p:nvPr/>
        </p:nvCxnSpPr>
        <p:spPr bwMode="auto">
          <a:xfrm>
            <a:off x="1288870" y="2557671"/>
            <a:ext cx="461114" cy="22969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8" name="Прямая соединительная линия 707"/>
          <p:cNvCxnSpPr>
            <a:stCxn id="630" idx="3"/>
          </p:cNvCxnSpPr>
          <p:nvPr/>
        </p:nvCxnSpPr>
        <p:spPr bwMode="auto">
          <a:xfrm>
            <a:off x="1288870" y="2557671"/>
            <a:ext cx="461114" cy="30368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 name="Прямая соединительная линия 726"/>
          <p:cNvCxnSpPr>
            <a:stCxn id="658" idx="3"/>
          </p:cNvCxnSpPr>
          <p:nvPr/>
        </p:nvCxnSpPr>
        <p:spPr bwMode="auto">
          <a:xfrm flipV="1">
            <a:off x="1292716" y="2166157"/>
            <a:ext cx="457268" cy="34283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8" name="Прямая соединительная линия 727"/>
          <p:cNvCxnSpPr>
            <a:stCxn id="658" idx="3"/>
          </p:cNvCxnSpPr>
          <p:nvPr/>
        </p:nvCxnSpPr>
        <p:spPr bwMode="auto">
          <a:xfrm flipV="1">
            <a:off x="1292716" y="2611148"/>
            <a:ext cx="457268" cy="29833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9" name="Прямая соединительная линия 728"/>
          <p:cNvCxnSpPr>
            <a:stCxn id="658" idx="3"/>
          </p:cNvCxnSpPr>
          <p:nvPr/>
        </p:nvCxnSpPr>
        <p:spPr bwMode="auto">
          <a:xfrm flipV="1">
            <a:off x="1292716" y="3048302"/>
            <a:ext cx="457268" cy="25461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0" name="Прямая соединительная линия 729"/>
          <p:cNvCxnSpPr>
            <a:stCxn id="658" idx="3"/>
          </p:cNvCxnSpPr>
          <p:nvPr/>
        </p:nvCxnSpPr>
        <p:spPr bwMode="auto">
          <a:xfrm flipV="1">
            <a:off x="1292716" y="3451319"/>
            <a:ext cx="457268" cy="21431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1" name="Прямая соединительная линия 730"/>
          <p:cNvCxnSpPr>
            <a:stCxn id="658" idx="3"/>
            <a:endCxn id="22" idx="1"/>
          </p:cNvCxnSpPr>
          <p:nvPr/>
        </p:nvCxnSpPr>
        <p:spPr bwMode="auto">
          <a:xfrm flipV="1">
            <a:off x="1292716" y="3866172"/>
            <a:ext cx="457268" cy="17283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 name="Прямая соединительная линия 731"/>
          <p:cNvCxnSpPr>
            <a:stCxn id="658" idx="3"/>
          </p:cNvCxnSpPr>
          <p:nvPr/>
        </p:nvCxnSpPr>
        <p:spPr bwMode="auto">
          <a:xfrm flipV="1">
            <a:off x="1292716" y="4386017"/>
            <a:ext cx="457268" cy="12084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 name="Прямая соединительная линия 732"/>
          <p:cNvCxnSpPr>
            <a:stCxn id="658" idx="3"/>
          </p:cNvCxnSpPr>
          <p:nvPr/>
        </p:nvCxnSpPr>
        <p:spPr bwMode="auto">
          <a:xfrm flipV="1">
            <a:off x="1292716" y="4842512"/>
            <a:ext cx="457268" cy="7519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4" name="Прямая соединительная линия 733"/>
          <p:cNvCxnSpPr>
            <a:stCxn id="658" idx="3"/>
          </p:cNvCxnSpPr>
          <p:nvPr/>
        </p:nvCxnSpPr>
        <p:spPr bwMode="auto">
          <a:xfrm flipV="1">
            <a:off x="1292716" y="5589081"/>
            <a:ext cx="457268" cy="53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 name="Стрелка вправо 921"/>
          <p:cNvSpPr/>
          <p:nvPr/>
        </p:nvSpPr>
        <p:spPr bwMode="auto">
          <a:xfrm>
            <a:off x="2748821" y="3780034"/>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3" name="Стрелка вправо 922"/>
          <p:cNvSpPr/>
          <p:nvPr/>
        </p:nvSpPr>
        <p:spPr bwMode="auto">
          <a:xfrm>
            <a:off x="4160100"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4" name="Стрелка вправо 923"/>
          <p:cNvSpPr/>
          <p:nvPr/>
        </p:nvSpPr>
        <p:spPr bwMode="auto">
          <a:xfrm>
            <a:off x="5605532"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5" name="Стрелка вправо 924"/>
          <p:cNvSpPr/>
          <p:nvPr/>
        </p:nvSpPr>
        <p:spPr bwMode="auto">
          <a:xfrm>
            <a:off x="6675273"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7" name="TextBox 926"/>
          <p:cNvSpPr txBox="1"/>
          <p:nvPr/>
        </p:nvSpPr>
        <p:spPr>
          <a:xfrm rot="16200000">
            <a:off x="7153309" y="3752296"/>
            <a:ext cx="1495922" cy="307777"/>
          </a:xfrm>
          <a:prstGeom prst="rect">
            <a:avLst/>
          </a:prstGeom>
          <a:noFill/>
        </p:spPr>
        <p:txBody>
          <a:bodyPr wrap="none" rtlCol="0">
            <a:spAutoFit/>
          </a:bodyPr>
          <a:lstStyle/>
          <a:p>
            <a:r>
              <a:rPr lang="en-US" sz="1400" b="1" dirty="0" smtClean="0">
                <a:solidFill>
                  <a:schemeClr val="tx2"/>
                </a:solidFill>
              </a:rPr>
              <a:t>Softmax output</a:t>
            </a:r>
            <a:endParaRPr lang="ru-RU" sz="1400" b="1" dirty="0">
              <a:solidFill>
                <a:schemeClr val="tx2"/>
              </a:solidFill>
            </a:endParaRPr>
          </a:p>
        </p:txBody>
      </p:sp>
      <p:sp>
        <p:nvSpPr>
          <p:cNvPr id="928" name="TextBox 927"/>
          <p:cNvSpPr txBox="1"/>
          <p:nvPr/>
        </p:nvSpPr>
        <p:spPr>
          <a:xfrm rot="16200000">
            <a:off x="-19801" y="3788881"/>
            <a:ext cx="1138453" cy="307777"/>
          </a:xfrm>
          <a:prstGeom prst="rect">
            <a:avLst/>
          </a:prstGeom>
          <a:noFill/>
        </p:spPr>
        <p:txBody>
          <a:bodyPr wrap="none" rtlCol="0">
            <a:spAutoFit/>
          </a:bodyPr>
          <a:lstStyle/>
          <a:p>
            <a:r>
              <a:rPr lang="en-US" sz="1400" b="1" dirty="0" smtClean="0">
                <a:solidFill>
                  <a:schemeClr val="tx2"/>
                </a:solidFill>
              </a:rPr>
              <a:t>Input  layer</a:t>
            </a:r>
            <a:endParaRPr lang="ru-RU" sz="1400" b="1" dirty="0">
              <a:solidFill>
                <a:schemeClr val="tx2"/>
              </a:solidFill>
            </a:endParaRPr>
          </a:p>
        </p:txBody>
      </p:sp>
      <mc:AlternateContent xmlns:mc="http://schemas.openxmlformats.org/markup-compatibility/2006" xmlns:a14="http://schemas.microsoft.com/office/drawing/2010/main">
        <mc:Choice Requires="a14">
          <p:sp>
            <p:nvSpPr>
              <p:cNvPr id="929" name="TextBox 928"/>
              <p:cNvSpPr txBox="1"/>
              <p:nvPr/>
            </p:nvSpPr>
            <p:spPr>
              <a:xfrm>
                <a:off x="2570402" y="5632344"/>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a:solidFill>
                                <a:schemeClr val="tx2"/>
                              </a:solidFill>
                              <a:latin typeface="Cambria Math"/>
                            </a:rPr>
                            <m:t>𝟏</m:t>
                          </m:r>
                          <m:r>
                            <m:rPr>
                              <m:nor/>
                            </m:rPr>
                            <a:rPr lang="ru-RU" sz="1400" b="1" dirty="0">
                              <a:solidFill>
                                <a:schemeClr val="tx2"/>
                              </a:solidFill>
                            </a:rPr>
                            <m:t> </m:t>
                          </m:r>
                        </m:e>
                        <m:sub>
                          <m:r>
                            <a:rPr lang="en-US" sz="1400" b="1" i="1" dirty="0" smtClean="0">
                              <a:solidFill>
                                <a:schemeClr val="tx2"/>
                              </a:solidFill>
                              <a:latin typeface="Cambria Math"/>
                            </a:rPr>
                            <m:t>𝟕𝟓</m:t>
                          </m:r>
                        </m:sub>
                      </m:sSub>
                    </m:oMath>
                  </m:oMathPara>
                </a14:m>
                <a:endParaRPr lang="ru-RU" sz="1400" b="1" dirty="0">
                  <a:solidFill>
                    <a:schemeClr val="tx2"/>
                  </a:solidFill>
                </a:endParaRPr>
              </a:p>
            </p:txBody>
          </p:sp>
        </mc:Choice>
        <mc:Fallback xmlns="">
          <p:sp>
            <p:nvSpPr>
              <p:cNvPr id="929" name="TextBox 928"/>
              <p:cNvSpPr txBox="1">
                <a:spLocks noRot="1" noChangeAspect="1" noMove="1" noResize="1" noEditPoints="1" noAdjustHandles="1" noChangeArrowheads="1" noChangeShapeType="1" noTextEdit="1"/>
              </p:cNvSpPr>
              <p:nvPr/>
            </p:nvSpPr>
            <p:spPr>
              <a:xfrm>
                <a:off x="2570402" y="5632344"/>
                <a:ext cx="671402" cy="307777"/>
              </a:xfrm>
              <a:prstGeom prst="rect">
                <a:avLst/>
              </a:prstGeom>
              <a:blipFill rotWithShape="1">
                <a:blip r:embed="rId10"/>
                <a:stretch>
                  <a:fillRect/>
                </a:stretch>
              </a:blipFill>
            </p:spPr>
            <p:txBody>
              <a:bodyPr/>
              <a:lstStyle/>
              <a:p>
                <a:r>
                  <a:rPr lang="ru-RU">
                    <a:noFill/>
                  </a:rPr>
                  <a:t> </a:t>
                </a:r>
              </a:p>
            </p:txBody>
          </p:sp>
        </mc:Fallback>
      </mc:AlternateContent>
      <p:sp>
        <p:nvSpPr>
          <p:cNvPr id="933" name="Выноска 1 932"/>
          <p:cNvSpPr/>
          <p:nvPr/>
        </p:nvSpPr>
        <p:spPr bwMode="auto">
          <a:xfrm>
            <a:off x="7032783" y="2144735"/>
            <a:ext cx="868487" cy="228270"/>
          </a:xfrm>
          <a:prstGeom prst="borderCallout1">
            <a:avLst>
              <a:gd name="adj1" fmla="val 51051"/>
              <a:gd name="adj2" fmla="val -124"/>
              <a:gd name="adj3" fmla="val 256529"/>
              <a:gd name="adj4" fmla="val -63768"/>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PReLU unit</a:t>
            </a:r>
            <a:endParaRPr kumimoji="0" lang="ru-RU" sz="1000" b="0" i="0" u="none" strike="noStrike" cap="none" normalizeH="0" baseline="0" dirty="0" smtClean="0">
              <a:ln>
                <a:noFill/>
              </a:ln>
              <a:solidFill>
                <a:schemeClr val="tx1"/>
              </a:solidFill>
              <a:effectLst/>
              <a:latin typeface="Arial" charset="0"/>
            </a:endParaRPr>
          </a:p>
        </p:txBody>
      </p:sp>
      <p:sp>
        <p:nvSpPr>
          <p:cNvPr id="934" name="Выноска 1 933"/>
          <p:cNvSpPr/>
          <p:nvPr/>
        </p:nvSpPr>
        <p:spPr bwMode="auto">
          <a:xfrm>
            <a:off x="5925029" y="1976238"/>
            <a:ext cx="659507" cy="228225"/>
          </a:xfrm>
          <a:prstGeom prst="borderCallout1">
            <a:avLst>
              <a:gd name="adj1" fmla="val 51051"/>
              <a:gd name="adj2" fmla="val -124"/>
              <a:gd name="adj3" fmla="val 262791"/>
              <a:gd name="adj4" fmla="val -78962"/>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Dropout</a:t>
            </a:r>
            <a:endParaRPr kumimoji="0" lang="ru-RU" sz="10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6" name="TextBox 935"/>
              <p:cNvSpPr txBox="1"/>
              <p:nvPr/>
            </p:nvSpPr>
            <p:spPr>
              <a:xfrm>
                <a:off x="3996256" y="5375359"/>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𝟐</m:t>
                          </m:r>
                          <m:r>
                            <m:rPr>
                              <m:nor/>
                            </m:rPr>
                            <a:rPr lang="ru-RU" sz="1400" b="1" dirty="0">
                              <a:solidFill>
                                <a:schemeClr val="tx2"/>
                              </a:solidFill>
                            </a:rPr>
                            <m:t> </m:t>
                          </m:r>
                        </m:e>
                        <m:sub>
                          <m:r>
                            <a:rPr lang="en-US" sz="1400" b="1" i="1" dirty="0" smtClean="0">
                              <a:solidFill>
                                <a:schemeClr val="tx2"/>
                              </a:solidFill>
                              <a:latin typeface="Cambria Math"/>
                            </a:rPr>
                            <m:t>𝟓𝟎</m:t>
                          </m:r>
                        </m:sub>
                      </m:sSub>
                    </m:oMath>
                  </m:oMathPara>
                </a14:m>
                <a:endParaRPr lang="ru-RU" sz="1400" b="1" dirty="0">
                  <a:solidFill>
                    <a:schemeClr val="tx2"/>
                  </a:solidFill>
                </a:endParaRPr>
              </a:p>
            </p:txBody>
          </p:sp>
        </mc:Choice>
        <mc:Fallback xmlns="">
          <p:sp>
            <p:nvSpPr>
              <p:cNvPr id="936" name="TextBox 935"/>
              <p:cNvSpPr txBox="1">
                <a:spLocks noRot="1" noChangeAspect="1" noMove="1" noResize="1" noEditPoints="1" noAdjustHandles="1" noChangeArrowheads="1" noChangeShapeType="1" noTextEdit="1"/>
              </p:cNvSpPr>
              <p:nvPr/>
            </p:nvSpPr>
            <p:spPr>
              <a:xfrm>
                <a:off x="3996256" y="5375359"/>
                <a:ext cx="671402" cy="307777"/>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7" name="TextBox 936"/>
              <p:cNvSpPr txBox="1"/>
              <p:nvPr/>
            </p:nvSpPr>
            <p:spPr>
              <a:xfrm>
                <a:off x="5455358" y="5102031"/>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𝟑</m:t>
                          </m:r>
                          <m:r>
                            <m:rPr>
                              <m:nor/>
                            </m:rPr>
                            <a:rPr lang="ru-RU" sz="1400" b="1" dirty="0">
                              <a:solidFill>
                                <a:schemeClr val="tx2"/>
                              </a:solidFill>
                            </a:rPr>
                            <m:t> </m:t>
                          </m:r>
                        </m:e>
                        <m:sub>
                          <m:r>
                            <a:rPr lang="en-US" sz="1400" b="1" i="1" dirty="0" smtClean="0">
                              <a:solidFill>
                                <a:schemeClr val="tx2"/>
                              </a:solidFill>
                              <a:latin typeface="Cambria Math"/>
                            </a:rPr>
                            <m:t>𝟑𝟎</m:t>
                          </m:r>
                        </m:sub>
                      </m:sSub>
                    </m:oMath>
                  </m:oMathPara>
                </a14:m>
                <a:endParaRPr lang="ru-RU" sz="1400" b="1" dirty="0">
                  <a:solidFill>
                    <a:schemeClr val="tx2"/>
                  </a:solidFill>
                </a:endParaRPr>
              </a:p>
            </p:txBody>
          </p:sp>
        </mc:Choice>
        <mc:Fallback xmlns="">
          <p:sp>
            <p:nvSpPr>
              <p:cNvPr id="937" name="TextBox 936"/>
              <p:cNvSpPr txBox="1">
                <a:spLocks noRot="1" noChangeAspect="1" noMove="1" noResize="1" noEditPoints="1" noAdjustHandles="1" noChangeArrowheads="1" noChangeShapeType="1" noTextEdit="1"/>
              </p:cNvSpPr>
              <p:nvPr/>
            </p:nvSpPr>
            <p:spPr>
              <a:xfrm>
                <a:off x="5455358" y="5102031"/>
                <a:ext cx="671402" cy="307777"/>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8" name="TextBox 937"/>
              <p:cNvSpPr txBox="1"/>
              <p:nvPr/>
            </p:nvSpPr>
            <p:spPr>
              <a:xfrm>
                <a:off x="6544338" y="4993017"/>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𝟒</m:t>
                          </m:r>
                          <m:r>
                            <m:rPr>
                              <m:nor/>
                            </m:rPr>
                            <a:rPr lang="ru-RU" sz="1400" b="1" dirty="0">
                              <a:solidFill>
                                <a:schemeClr val="tx2"/>
                              </a:solidFill>
                            </a:rPr>
                            <m:t> </m:t>
                          </m:r>
                        </m:e>
                        <m:sub>
                          <m:r>
                            <a:rPr lang="en-US" sz="1400" b="1" i="1" dirty="0" smtClean="0">
                              <a:solidFill>
                                <a:schemeClr val="tx2"/>
                              </a:solidFill>
                              <a:latin typeface="Cambria Math"/>
                            </a:rPr>
                            <m:t>𝟐𝟓</m:t>
                          </m:r>
                        </m:sub>
                      </m:sSub>
                    </m:oMath>
                  </m:oMathPara>
                </a14:m>
                <a:endParaRPr lang="ru-RU" sz="1400" b="1" dirty="0">
                  <a:solidFill>
                    <a:schemeClr val="tx2"/>
                  </a:solidFill>
                </a:endParaRPr>
              </a:p>
            </p:txBody>
          </p:sp>
        </mc:Choice>
        <mc:Fallback xmlns="">
          <p:sp>
            <p:nvSpPr>
              <p:cNvPr id="938" name="TextBox 937"/>
              <p:cNvSpPr txBox="1">
                <a:spLocks noRot="1" noChangeAspect="1" noMove="1" noResize="1" noEditPoints="1" noAdjustHandles="1" noChangeArrowheads="1" noChangeShapeType="1" noTextEdit="1"/>
              </p:cNvSpPr>
              <p:nvPr/>
            </p:nvSpPr>
            <p:spPr>
              <a:xfrm>
                <a:off x="6544338" y="4993017"/>
                <a:ext cx="671402" cy="307777"/>
              </a:xfrm>
              <a:prstGeom prst="rect">
                <a:avLst/>
              </a:prstGeom>
              <a:blipFill rotWithShape="1">
                <a:blip r:embed="rId13"/>
                <a:stretch>
                  <a:fillRect/>
                </a:stretch>
              </a:blipFill>
            </p:spPr>
            <p:txBody>
              <a:bodyPr/>
              <a:lstStyle/>
              <a:p>
                <a:r>
                  <a:rPr lang="ru-RU">
                    <a:noFill/>
                  </a:rPr>
                  <a:t> </a:t>
                </a:r>
              </a:p>
            </p:txBody>
          </p:sp>
        </mc:Fallback>
      </mc:AlternateContent>
      <p:grpSp>
        <p:nvGrpSpPr>
          <p:cNvPr id="20" name="Группа 19"/>
          <p:cNvGrpSpPr/>
          <p:nvPr/>
        </p:nvGrpSpPr>
        <p:grpSpPr>
          <a:xfrm>
            <a:off x="7106957" y="3638041"/>
            <a:ext cx="539294" cy="552797"/>
            <a:chOff x="8316416" y="5477163"/>
            <a:chExt cx="539294" cy="552797"/>
          </a:xfrm>
        </p:grpSpPr>
        <p:grpSp>
          <p:nvGrpSpPr>
            <p:cNvPr id="431" name="Группа 430"/>
            <p:cNvGrpSpPr/>
            <p:nvPr/>
          </p:nvGrpSpPr>
          <p:grpSpPr>
            <a:xfrm>
              <a:off x="8316416" y="5477163"/>
              <a:ext cx="539294" cy="552797"/>
              <a:chOff x="177856" y="727823"/>
              <a:chExt cx="897940" cy="2539365"/>
            </a:xfrm>
            <a:solidFill>
              <a:schemeClr val="tx2">
                <a:lumMod val="20000"/>
                <a:lumOff val="80000"/>
              </a:schemeClr>
            </a:solidFill>
            <a:scene3d>
              <a:camera prst="orthographicFront"/>
              <a:lightRig rig="flat" dir="t"/>
            </a:scene3d>
          </p:grpSpPr>
          <p:sp>
            <p:nvSpPr>
              <p:cNvPr id="438" name="Прямоугольник 437"/>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439" name="Прямоугольник 438"/>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432" name="Группа 431"/>
            <p:cNvGrpSpPr/>
            <p:nvPr/>
          </p:nvGrpSpPr>
          <p:grpSpPr>
            <a:xfrm>
              <a:off x="8387744" y="5545335"/>
              <a:ext cx="396638" cy="416451"/>
              <a:chOff x="6560339" y="1630596"/>
              <a:chExt cx="584383" cy="585755"/>
            </a:xfrm>
          </p:grpSpPr>
          <p:sp>
            <p:nvSpPr>
              <p:cNvPr id="436" name="Скругленный прямоугольник 435"/>
              <p:cNvSpPr/>
              <p:nvPr/>
            </p:nvSpPr>
            <p:spPr bwMode="auto">
              <a:xfrm>
                <a:off x="6560339" y="1630596"/>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37" name="Блок-схема: узел 436"/>
              <p:cNvSpPr>
                <a:spLocks noChangeAspect="1"/>
              </p:cNvSpPr>
              <p:nvPr/>
            </p:nvSpPr>
            <p:spPr bwMode="auto">
              <a:xfrm>
                <a:off x="6620330" y="1692125"/>
                <a:ext cx="477363" cy="477363"/>
              </a:xfrm>
              <a:prstGeom prst="flowChartConnector">
                <a:avLst/>
              </a:prstGeom>
              <a:solidFill>
                <a:schemeClr val="accent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cxnSp>
          <p:nvCxnSpPr>
            <p:cNvPr id="8" name="Скругленная соединительная линия 7"/>
            <p:cNvCxnSpPr/>
            <p:nvPr/>
          </p:nvCxnSpPr>
          <p:spPr bwMode="auto">
            <a:xfrm flipV="1">
              <a:off x="8480606" y="5660658"/>
              <a:ext cx="219712" cy="203700"/>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85464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 name="Скругленная соединительная линия 449"/>
          <p:cNvCxnSpPr>
            <a:stCxn id="47" idx="0"/>
            <a:endCxn id="89" idx="2"/>
          </p:cNvCxnSpPr>
          <p:nvPr/>
        </p:nvCxnSpPr>
        <p:spPr bwMode="auto">
          <a:xfrm rot="5400000" flipH="1" flipV="1">
            <a:off x="4018509" y="2600762"/>
            <a:ext cx="79497" cy="5636263"/>
          </a:xfrm>
          <a:prstGeom prst="curvedConnector3">
            <a:avLst>
              <a:gd name="adj1" fmla="val -504175"/>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 name="Стрелка углом 161"/>
          <p:cNvSpPr/>
          <p:nvPr/>
        </p:nvSpPr>
        <p:spPr bwMode="auto">
          <a:xfrm rot="5400000">
            <a:off x="3389194" y="3730574"/>
            <a:ext cx="2106871" cy="646852"/>
          </a:xfrm>
          <a:prstGeom prst="bentArrow">
            <a:avLst>
              <a:gd name="adj1" fmla="val 25000"/>
              <a:gd name="adj2" fmla="val 18982"/>
              <a:gd name="adj3" fmla="val 37965"/>
              <a:gd name="adj4" fmla="val 40226"/>
            </a:avLst>
          </a:prstGeom>
          <a:solidFill>
            <a:schemeClr val="bg1"/>
          </a:solidFill>
          <a:ln w="9525" cap="flat" cmpd="sng" algn="ctr">
            <a:noFill/>
            <a:prstDash val="solid"/>
            <a:round/>
            <a:headEnd type="none" w="med" len="med"/>
            <a:tailEnd type="none" w="med" len="med"/>
          </a:ln>
          <a:effectLst>
            <a:outerShdw blurRad="50800" dist="12700" dir="18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0" name="Стрелка углом 9"/>
          <p:cNvSpPr/>
          <p:nvPr/>
        </p:nvSpPr>
        <p:spPr bwMode="auto">
          <a:xfrm>
            <a:off x="2161373" y="2928443"/>
            <a:ext cx="576065" cy="2257739"/>
          </a:xfrm>
          <a:prstGeom prst="bentArrow">
            <a:avLst>
              <a:gd name="adj1" fmla="val 25000"/>
              <a:gd name="adj2" fmla="val 25000"/>
              <a:gd name="adj3" fmla="val 50000"/>
              <a:gd name="adj4" fmla="val 40226"/>
            </a:avLst>
          </a:prstGeom>
          <a:solidFill>
            <a:schemeClr val="bg1"/>
          </a:soli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5" name="Группа 154"/>
          <p:cNvGrpSpPr/>
          <p:nvPr/>
        </p:nvGrpSpPr>
        <p:grpSpPr>
          <a:xfrm>
            <a:off x="1327181" y="5110604"/>
            <a:ext cx="3241130" cy="274506"/>
            <a:chOff x="786381" y="404602"/>
            <a:chExt cx="108477" cy="126898"/>
          </a:xfrm>
        </p:grpSpPr>
        <p:sp>
          <p:nvSpPr>
            <p:cNvPr id="156" name="Стрелка вправо 155"/>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57"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sp>
        <p:nvSpPr>
          <p:cNvPr id="117" name="Стрелка углом 116"/>
          <p:cNvSpPr/>
          <p:nvPr/>
        </p:nvSpPr>
        <p:spPr bwMode="auto">
          <a:xfrm flipH="1">
            <a:off x="7509920" y="2824917"/>
            <a:ext cx="518464" cy="2078016"/>
          </a:xfrm>
          <a:prstGeom prst="bentArrow">
            <a:avLst>
              <a:gd name="adj1" fmla="val 5821"/>
              <a:gd name="adj2" fmla="val 9489"/>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 name="Заголовок 1"/>
          <p:cNvSpPr>
            <a:spLocks noGrp="1"/>
          </p:cNvSpPr>
          <p:nvPr>
            <p:ph type="title"/>
          </p:nvPr>
        </p:nvSpPr>
        <p:spPr/>
        <p:txBody>
          <a:bodyPr/>
          <a:lstStyle/>
          <a:p>
            <a:pPr marL="0" indent="0"/>
            <a:r>
              <a:rPr lang="en-US" sz="3600" dirty="0" smtClean="0">
                <a:solidFill>
                  <a:schemeClr val="accent6"/>
                </a:solidFill>
              </a:rPr>
              <a:t>Adaptation scheme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grpSp>
        <p:nvGrpSpPr>
          <p:cNvPr id="29" name="Группа 28"/>
          <p:cNvGrpSpPr>
            <a:grpSpLocks/>
          </p:cNvGrpSpPr>
          <p:nvPr/>
        </p:nvGrpSpPr>
        <p:grpSpPr>
          <a:xfrm>
            <a:off x="2737438" y="2502865"/>
            <a:ext cx="1476000" cy="2304000"/>
            <a:chOff x="177856" y="727823"/>
            <a:chExt cx="897940" cy="2539365"/>
          </a:xfrm>
          <a:solidFill>
            <a:schemeClr val="bg2">
              <a:lumMod val="40000"/>
              <a:lumOff val="60000"/>
            </a:schemeClr>
          </a:solidFill>
          <a:effectLst/>
        </p:grpSpPr>
        <p:sp>
          <p:nvSpPr>
            <p:cNvPr id="36" name="Прямоугольник 35"/>
            <p:cNvSpPr/>
            <p:nvPr/>
          </p:nvSpPr>
          <p:spPr>
            <a:xfrm>
              <a:off x="177856" y="727823"/>
              <a:ext cx="897940" cy="2539365"/>
            </a:xfrm>
            <a:prstGeom prst="rect">
              <a:avLst/>
            </a:prstGeom>
            <a:grpFill/>
            <a:scene3d>
              <a:camera prst="orthographicFront"/>
              <a:lightRig rig="threePt" dir="t"/>
            </a:scene3d>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mc:AlternateContent xmlns:mc="http://schemas.openxmlformats.org/markup-compatibility/2006" xmlns:a14="http://schemas.microsoft.com/office/drawing/2010/main">
          <mc:Choice Requires="a14">
            <p:sp>
              <p:nvSpPr>
                <p:cNvPr id="37" name="Прямоугольник 36"/>
                <p:cNvSpPr/>
                <p:nvPr/>
              </p:nvSpPr>
              <p:spPr>
                <a:xfrm>
                  <a:off x="181184" y="2447303"/>
                  <a:ext cx="893480" cy="711634"/>
                </a:xfrm>
                <a:prstGeom prst="rect">
                  <a:avLst/>
                </a:prstGeom>
                <a:grpFill/>
                <a:scene3d>
                  <a:camera prst="orthographicFront"/>
                  <a:lightRig rig="threePt" dir="t"/>
                </a:scene3d>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Aft>
                      <a:spcPct val="35000"/>
                    </a:spcAft>
                  </a:pPr>
                  <a:r>
                    <a:rPr lang="en-US" sz="1200" kern="1200" dirty="0" smtClean="0"/>
                    <a:t>First stage Net, already trained on </a:t>
                  </a:r>
                  <a14:m>
                    <m:oMath xmlns:m="http://schemas.openxmlformats.org/officeDocument/2006/math">
                      <m:r>
                        <a:rPr lang="en-US" sz="1400" i="1" dirty="0">
                          <a:latin typeface="Cambria Math"/>
                          <a:ea typeface="Cambria Math"/>
                        </a:rPr>
                        <m:t>𝜏</m:t>
                      </m:r>
                    </m:oMath>
                  </a14:m>
                  <a:r>
                    <a:rPr lang="en-US" sz="1400" dirty="0"/>
                    <a:t> </a:t>
                  </a:r>
                  <a:r>
                    <a:rPr lang="en-US" sz="1200" kern="1200" dirty="0" smtClean="0"/>
                    <a:t>channel</a:t>
                  </a:r>
                  <a:endParaRPr lang="ru-RU" sz="1200" kern="1200" dirty="0"/>
                </a:p>
              </p:txBody>
            </p:sp>
          </mc:Choice>
          <mc:Fallback xmlns="">
            <p:sp>
              <p:nvSpPr>
                <p:cNvPr id="37" name="Прямоугольник 36"/>
                <p:cNvSpPr>
                  <a:spLocks noRot="1" noChangeAspect="1" noMove="1" noResize="1" noEditPoints="1" noAdjustHandles="1" noChangeArrowheads="1" noChangeShapeType="1" noTextEdit="1"/>
                </p:cNvSpPr>
                <p:nvPr/>
              </p:nvSpPr>
              <p:spPr>
                <a:xfrm>
                  <a:off x="181184" y="2447303"/>
                  <a:ext cx="893480" cy="711634"/>
                </a:xfrm>
                <a:prstGeom prst="rect">
                  <a:avLst/>
                </a:prstGeom>
                <a:blipFill rotWithShape="1">
                  <a:blip r:embed="rId2"/>
                  <a:stretch>
                    <a:fillRect/>
                  </a:stretch>
                </a:blipFill>
              </p:spPr>
              <p:txBody>
                <a:bodyPr/>
                <a:lstStyle/>
                <a:p>
                  <a:r>
                    <a:rPr lang="ru-RU">
                      <a:noFill/>
                    </a:rPr>
                    <a:t> </a:t>
                  </a:r>
                </a:p>
              </p:txBody>
            </p:sp>
          </mc:Fallback>
        </mc:AlternateContent>
      </p:grpSp>
      <p:grpSp>
        <p:nvGrpSpPr>
          <p:cNvPr id="451" name="Группа 450"/>
          <p:cNvGrpSpPr>
            <a:grpSpLocks/>
          </p:cNvGrpSpPr>
          <p:nvPr/>
        </p:nvGrpSpPr>
        <p:grpSpPr>
          <a:xfrm>
            <a:off x="5033413" y="3750932"/>
            <a:ext cx="1476000" cy="2304000"/>
            <a:chOff x="177856" y="727823"/>
            <a:chExt cx="897940" cy="2539365"/>
          </a:xfrm>
          <a:solidFill>
            <a:schemeClr val="tx2">
              <a:lumMod val="20000"/>
              <a:lumOff val="80000"/>
            </a:schemeClr>
          </a:solidFill>
        </p:grpSpPr>
        <p:sp>
          <p:nvSpPr>
            <p:cNvPr id="452" name="Прямоугольник 451"/>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p:sp>
          <p:nvSpPr>
            <p:cNvPr id="453" name="Прямоугольник 452"/>
            <p:cNvSpPr/>
            <p:nvPr/>
          </p:nvSpPr>
          <p:spPr>
            <a:xfrm>
              <a:off x="268435" y="2737437"/>
              <a:ext cx="722306" cy="489338"/>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Bef>
                  <a:spcPct val="0"/>
                </a:spcBef>
                <a:spcAft>
                  <a:spcPct val="35000"/>
                </a:spcAft>
              </a:pPr>
              <a:r>
                <a:rPr lang="en-US" sz="1200" kern="1200" dirty="0" smtClean="0"/>
                <a:t>Second stage Net</a:t>
              </a:r>
              <a:endParaRPr lang="ru-RU" sz="1200" kern="1200" dirty="0"/>
            </a:p>
          </p:txBody>
        </p:sp>
      </p:grpSp>
      <p:graphicFrame>
        <p:nvGraphicFramePr>
          <p:cNvPr id="468" name="Схема 467"/>
          <p:cNvGraphicFramePr/>
          <p:nvPr>
            <p:extLst>
              <p:ext uri="{D42A27DB-BD31-4B8C-83A1-F6EECF244321}">
                <p14:modId xmlns:p14="http://schemas.microsoft.com/office/powerpoint/2010/main" val="2884167657"/>
              </p:ext>
            </p:extLst>
          </p:nvPr>
        </p:nvGraphicFramePr>
        <p:xfrm>
          <a:off x="6896502" y="4740493"/>
          <a:ext cx="1669706" cy="974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4" name="Группа 83"/>
          <p:cNvGrpSpPr/>
          <p:nvPr/>
        </p:nvGrpSpPr>
        <p:grpSpPr>
          <a:xfrm rot="19098530">
            <a:off x="6799074" y="4973761"/>
            <a:ext cx="286259" cy="192447"/>
            <a:chOff x="786381" y="404602"/>
            <a:chExt cx="108477" cy="126898"/>
          </a:xfrm>
        </p:grpSpPr>
        <p:sp>
          <p:nvSpPr>
            <p:cNvPr id="85" name="Стрелка вправо 84"/>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6"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87" name="Группа 86"/>
          <p:cNvGrpSpPr/>
          <p:nvPr/>
        </p:nvGrpSpPr>
        <p:grpSpPr>
          <a:xfrm rot="1968012">
            <a:off x="6800628" y="5257653"/>
            <a:ext cx="286259" cy="192447"/>
            <a:chOff x="786381" y="404602"/>
            <a:chExt cx="108477" cy="126898"/>
          </a:xfrm>
        </p:grpSpPr>
        <p:sp>
          <p:nvSpPr>
            <p:cNvPr id="88" name="Стрелка вправо 87"/>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9"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03" name="Группа 102"/>
          <p:cNvGrpSpPr/>
          <p:nvPr/>
        </p:nvGrpSpPr>
        <p:grpSpPr>
          <a:xfrm>
            <a:off x="6532632" y="5140813"/>
            <a:ext cx="286259" cy="192447"/>
            <a:chOff x="786381" y="404602"/>
            <a:chExt cx="108477" cy="126898"/>
          </a:xfrm>
        </p:grpSpPr>
        <p:sp>
          <p:nvSpPr>
            <p:cNvPr id="104" name="Стрелка вправо 103"/>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05"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13" name="Группа 112"/>
          <p:cNvGrpSpPr>
            <a:grpSpLocks/>
          </p:cNvGrpSpPr>
          <p:nvPr/>
        </p:nvGrpSpPr>
        <p:grpSpPr>
          <a:xfrm>
            <a:off x="6258878" y="2538510"/>
            <a:ext cx="1244502" cy="834451"/>
            <a:chOff x="177856" y="727823"/>
            <a:chExt cx="897940" cy="2539365"/>
          </a:xfrm>
          <a:solidFill>
            <a:schemeClr val="tx2"/>
          </a:solidFill>
        </p:grpSpPr>
        <p:sp>
          <p:nvSpPr>
            <p:cNvPr id="114" name="Прямоугольник 113"/>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115" name="Прямоугольник 114"/>
            <p:cNvSpPr/>
            <p:nvPr/>
          </p:nvSpPr>
          <p:spPr>
            <a:xfrm rot="16200000">
              <a:off x="-245388" y="1788300"/>
              <a:ext cx="2285428" cy="233464"/>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sp>
        <p:nvSpPr>
          <p:cNvPr id="35" name="Прямоугольник 34"/>
          <p:cNvSpPr/>
          <p:nvPr/>
        </p:nvSpPr>
        <p:spPr>
          <a:xfrm>
            <a:off x="6324157" y="2752800"/>
            <a:ext cx="1167015" cy="461665"/>
          </a:xfrm>
          <a:prstGeom prst="rect">
            <a:avLst/>
          </a:prstGeom>
        </p:spPr>
        <p:txBody>
          <a:bodyPr wrap="square">
            <a:spAutoFit/>
          </a:bodyPr>
          <a:lstStyle/>
          <a:p>
            <a:pPr algn="ctr"/>
            <a:r>
              <a:rPr lang="en-US" sz="1200" dirty="0" smtClean="0">
                <a:solidFill>
                  <a:schemeClr val="bg1"/>
                </a:solidFill>
              </a:rPr>
              <a:t>Powell</a:t>
            </a:r>
            <a:r>
              <a:rPr lang="en-US" sz="1200" dirty="0">
                <a:solidFill>
                  <a:schemeClr val="bg1"/>
                </a:solidFill>
              </a:rPr>
              <a:t> </a:t>
            </a:r>
            <a:r>
              <a:rPr lang="en-US" sz="1200" dirty="0" smtClean="0">
                <a:solidFill>
                  <a:schemeClr val="bg1"/>
                </a:solidFill>
              </a:rPr>
              <a:t>search </a:t>
            </a:r>
            <a:r>
              <a:rPr lang="en-US" sz="1200" dirty="0">
                <a:solidFill>
                  <a:schemeClr val="bg1"/>
                </a:solidFill>
              </a:rPr>
              <a:t>method</a:t>
            </a:r>
            <a:endParaRPr lang="ru-RU" sz="1200" dirty="0">
              <a:solidFill>
                <a:schemeClr val="bg1"/>
              </a:solidFill>
            </a:endParaRPr>
          </a:p>
        </p:txBody>
      </p:sp>
      <p:sp>
        <p:nvSpPr>
          <p:cNvPr id="158" name="Стрелка вправо 157"/>
          <p:cNvSpPr/>
          <p:nvPr/>
        </p:nvSpPr>
        <p:spPr>
          <a:xfrm>
            <a:off x="4723523" y="5110604"/>
            <a:ext cx="288032" cy="274506"/>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grpSp>
        <p:nvGrpSpPr>
          <p:cNvPr id="159" name="Группа 158"/>
          <p:cNvGrpSpPr/>
          <p:nvPr/>
        </p:nvGrpSpPr>
        <p:grpSpPr>
          <a:xfrm>
            <a:off x="4541014" y="5124275"/>
            <a:ext cx="205933" cy="205933"/>
            <a:chOff x="270312" y="384352"/>
            <a:chExt cx="205933" cy="205933"/>
          </a:xfrm>
        </p:grpSpPr>
        <p:sp>
          <p:nvSpPr>
            <p:cNvPr id="160" name="Плюс 159"/>
            <p:cNvSpPr/>
            <p:nvPr/>
          </p:nvSpPr>
          <p:spPr>
            <a:xfrm>
              <a:off x="270312" y="384352"/>
              <a:ext cx="205933" cy="205933"/>
            </a:xfrm>
            <a:prstGeom prst="mathPlus">
              <a:avLst/>
            </a:prstGeom>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161" name="Плюс 4"/>
            <p:cNvSpPr/>
            <p:nvPr/>
          </p:nvSpPr>
          <p:spPr>
            <a:xfrm>
              <a:off x="297608" y="463101"/>
              <a:ext cx="151341" cy="4843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63" name="Группа 162"/>
          <p:cNvGrpSpPr/>
          <p:nvPr/>
        </p:nvGrpSpPr>
        <p:grpSpPr>
          <a:xfrm>
            <a:off x="5294625" y="4062972"/>
            <a:ext cx="970141" cy="830793"/>
            <a:chOff x="991567" y="433366"/>
            <a:chExt cx="750008" cy="750008"/>
          </a:xfrm>
          <a:scene3d>
            <a:camera prst="orthographicFront"/>
            <a:lightRig rig="flat" dir="t"/>
          </a:scene3d>
        </p:grpSpPr>
        <p:sp>
          <p:nvSpPr>
            <p:cNvPr id="164" name="Овал 163"/>
            <p:cNvSpPr/>
            <p:nvPr/>
          </p:nvSpPr>
          <p:spPr>
            <a:xfrm>
              <a:off x="991567" y="433366"/>
              <a:ext cx="750008" cy="750008"/>
            </a:xfrm>
            <a:prstGeom prst="cube">
              <a:avLst/>
            </a:prstGeom>
            <a:solidFill>
              <a:srgbClr val="FFC000"/>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65"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Weights</a:t>
              </a:r>
              <a:endParaRPr lang="ru-RU" sz="1100" kern="1200" dirty="0"/>
            </a:p>
          </p:txBody>
        </p:sp>
      </p:grpSp>
      <p:grpSp>
        <p:nvGrpSpPr>
          <p:cNvPr id="168" name="Группа 167"/>
          <p:cNvGrpSpPr/>
          <p:nvPr/>
        </p:nvGrpSpPr>
        <p:grpSpPr>
          <a:xfrm>
            <a:off x="2990366" y="2803519"/>
            <a:ext cx="970141" cy="830793"/>
            <a:chOff x="991567" y="433366"/>
            <a:chExt cx="750008" cy="750008"/>
          </a:xfrm>
          <a:scene3d>
            <a:camera prst="orthographicFront"/>
            <a:lightRig rig="flat" dir="t"/>
          </a:scene3d>
        </p:grpSpPr>
        <p:sp>
          <p:nvSpPr>
            <p:cNvPr id="169" name="Овал 163"/>
            <p:cNvSpPr/>
            <p:nvPr/>
          </p:nvSpPr>
          <p:spPr>
            <a:xfrm>
              <a:off x="991567" y="433366"/>
              <a:ext cx="750008" cy="750008"/>
            </a:xfrm>
            <a:prstGeom prst="cube">
              <a:avLst/>
            </a:prstGeom>
            <a:solidFill>
              <a:schemeClr val="accent3">
                <a:lumMod val="65000"/>
              </a:schemeClr>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70"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algn="ctr" defTabSz="488950">
                <a:lnSpc>
                  <a:spcPct val="90000"/>
                </a:lnSpc>
                <a:spcAft>
                  <a:spcPct val="35000"/>
                </a:spcAft>
              </a:pPr>
              <a:r>
                <a:rPr lang="en-US" sz="1100" dirty="0"/>
                <a:t>Weights (fixed</a:t>
              </a:r>
              <a:r>
                <a:rPr lang="en-US" sz="1100" dirty="0" smtClean="0"/>
                <a:t>)</a:t>
              </a:r>
              <a:endParaRPr lang="ru-RU" sz="1100" dirty="0"/>
            </a:p>
          </p:txBody>
        </p:sp>
      </p:grpSp>
      <p:sp>
        <p:nvSpPr>
          <p:cNvPr id="132" name="Прямоугольник 131"/>
          <p:cNvSpPr/>
          <p:nvPr/>
        </p:nvSpPr>
        <p:spPr>
          <a:xfrm>
            <a:off x="394771" y="1680889"/>
            <a:ext cx="7633613" cy="646331"/>
          </a:xfrm>
          <a:prstGeom prst="rect">
            <a:avLst/>
          </a:prstGeom>
        </p:spPr>
        <p:txBody>
          <a:bodyPr wrap="square">
            <a:spAutoFit/>
          </a:bodyPr>
          <a:lstStyle/>
          <a:p>
            <a:r>
              <a:rPr lang="en-US" dirty="0" smtClean="0"/>
              <a:t>On the Adaptation </a:t>
            </a:r>
            <a:r>
              <a:rPr lang="en-US" dirty="0"/>
              <a:t>stage </a:t>
            </a:r>
            <a:r>
              <a:rPr lang="en-US" dirty="0" smtClean="0"/>
              <a:t>first Net </a:t>
            </a:r>
            <a:r>
              <a:rPr lang="en-US" dirty="0"/>
              <a:t>is fixed, its output is stacked with original features and cascaded to the second net of similar configuration:</a:t>
            </a:r>
          </a:p>
        </p:txBody>
      </p:sp>
      <p:sp>
        <p:nvSpPr>
          <p:cNvPr id="34" name="Стрелка углом 33"/>
          <p:cNvSpPr/>
          <p:nvPr/>
        </p:nvSpPr>
        <p:spPr bwMode="auto">
          <a:xfrm rot="16200000" flipH="1">
            <a:off x="5339166" y="3184830"/>
            <a:ext cx="1315200" cy="613301"/>
          </a:xfrm>
          <a:prstGeom prst="bentArrow">
            <a:avLst>
              <a:gd name="adj1" fmla="val 3012"/>
              <a:gd name="adj2" fmla="val 9668"/>
              <a:gd name="adj3" fmla="val 27935"/>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5" name="Стрелка влево 44"/>
          <p:cNvSpPr/>
          <p:nvPr/>
        </p:nvSpPr>
        <p:spPr>
          <a:xfrm rot="13623392">
            <a:off x="701182" y="4850910"/>
            <a:ext cx="607850" cy="213752"/>
          </a:xfrm>
          <a:prstGeom prst="leftArrow">
            <a:avLst>
              <a:gd name="adj1" fmla="val 60000"/>
              <a:gd name="adj2" fmla="val 50000"/>
            </a:avLst>
          </a:prstGeom>
          <a:gradFill rotWithShape="0">
            <a:gsLst>
              <a:gs pos="0">
                <a:srgbClr val="03D4A8"/>
              </a:gs>
              <a:gs pos="25000">
                <a:srgbClr val="21D6E0"/>
              </a:gs>
              <a:gs pos="75000">
                <a:srgbClr val="0087E6"/>
              </a:gs>
              <a:gs pos="100000">
                <a:srgbClr val="005CBF"/>
              </a:gs>
            </a:gsLst>
            <a:lin ang="5400000" scaled="0"/>
          </a:gradFill>
        </p:spPr>
        <p:style>
          <a:lnRef idx="0">
            <a:schemeClr val="accent1">
              <a:shade val="90000"/>
              <a:hueOff val="0"/>
              <a:satOff val="0"/>
              <a:lumOff val="0"/>
              <a:alphaOff val="0"/>
            </a:schemeClr>
          </a:lnRef>
          <a:fillRef idx="2">
            <a:scrgbClr r="0" g="0" b="0"/>
          </a:fillRef>
          <a:effectRef idx="1">
            <a:schemeClr val="accent1">
              <a:shade val="90000"/>
              <a:hueOff val="0"/>
              <a:satOff val="0"/>
              <a:lumOff val="0"/>
              <a:alphaOff val="0"/>
            </a:schemeClr>
          </a:effectRef>
          <a:fontRef idx="minor">
            <a:schemeClr val="dk1"/>
          </a:fontRef>
        </p:style>
      </p:sp>
      <p:grpSp>
        <p:nvGrpSpPr>
          <p:cNvPr id="46" name="Группа 45"/>
          <p:cNvGrpSpPr/>
          <p:nvPr/>
        </p:nvGrpSpPr>
        <p:grpSpPr>
          <a:xfrm>
            <a:off x="364685" y="4564992"/>
            <a:ext cx="712507" cy="570006"/>
            <a:chOff x="58276" y="124199"/>
            <a:chExt cx="712507" cy="570006"/>
          </a:xfrm>
          <a:scene3d>
            <a:camera prst="orthographicFront"/>
            <a:lightRig rig="flat" dir="t"/>
          </a:scene3d>
        </p:grpSpPr>
        <p:sp>
          <p:nvSpPr>
            <p:cNvPr id="51" name="Скругленный прямоугольник 50"/>
            <p:cNvSpPr/>
            <p:nvPr/>
          </p:nvSpPr>
          <p:spPr>
            <a:xfrm>
              <a:off x="58276" y="124199"/>
              <a:ext cx="712507" cy="570006"/>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0"/>
                <a:lumOff val="0"/>
                <a:alphaOff val="0"/>
              </a:schemeClr>
            </a:effectRef>
            <a:fontRef idx="minor">
              <a:schemeClr val="dk1"/>
            </a:fontRef>
          </p:style>
        </p:sp>
        <mc:AlternateContent xmlns:mc="http://schemas.openxmlformats.org/markup-compatibility/2006" xmlns:a14="http://schemas.microsoft.com/office/drawing/2010/main">
          <mc:Choice Requires="a14">
            <p:sp>
              <p:nvSpPr>
                <p:cNvPr id="52" name="Скругленный прямоугольник 5"/>
                <p:cNvSpPr/>
                <p:nvPr/>
              </p:nvSpPr>
              <p:spPr>
                <a:xfrm>
                  <a:off x="74971" y="140894"/>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14:m>
                    <m:oMath xmlns:m="http://schemas.openxmlformats.org/officeDocument/2006/math">
                      <m:r>
                        <a:rPr lang="en-US" sz="1400" i="1" kern="1200" dirty="0" smtClean="0">
                          <a:latin typeface="Cambria Math"/>
                          <a:ea typeface="Cambria Math"/>
                        </a:rPr>
                        <m:t>𝜏</m:t>
                      </m:r>
                    </m:oMath>
                  </a14:m>
                  <a:r>
                    <a:rPr lang="en-US" sz="1400" kern="1200" dirty="0" smtClean="0"/>
                    <a:t> channel</a:t>
                  </a:r>
                  <a:endParaRPr lang="ru-RU" sz="1400" kern="1200" dirty="0"/>
                </a:p>
              </p:txBody>
            </p:sp>
          </mc:Choice>
          <mc:Fallback xmlns="">
            <p:sp>
              <p:nvSpPr>
                <p:cNvPr id="52" name="Скругленный прямоугольник 5"/>
                <p:cNvSpPr>
                  <a:spLocks noRot="1" noChangeAspect="1" noMove="1" noResize="1" noEditPoints="1" noAdjustHandles="1" noChangeArrowheads="1" noChangeShapeType="1" noTextEdit="1"/>
                </p:cNvSpPr>
                <p:nvPr/>
              </p:nvSpPr>
              <p:spPr>
                <a:xfrm>
                  <a:off x="74971" y="140894"/>
                  <a:ext cx="679117" cy="536616"/>
                </a:xfrm>
                <a:prstGeom prst="rect">
                  <a:avLst/>
                </a:prstGeom>
                <a:blipFill rotWithShape="1">
                  <a:blip r:embed="rId8"/>
                  <a:stretch>
                    <a:fillRect l="-9483" r="-9483" b="-3226"/>
                  </a:stretch>
                </a:blipFill>
              </p:spPr>
              <p:txBody>
                <a:bodyPr/>
                <a:lstStyle/>
                <a:p>
                  <a:r>
                    <a:rPr lang="ru-RU">
                      <a:noFill/>
                    </a:rPr>
                    <a:t> </a:t>
                  </a:r>
                </a:p>
              </p:txBody>
            </p:sp>
          </mc:Fallback>
        </mc:AlternateContent>
      </p:grpSp>
      <p:sp>
        <p:nvSpPr>
          <p:cNvPr id="47" name="Стрелка влево 46"/>
          <p:cNvSpPr/>
          <p:nvPr/>
        </p:nvSpPr>
        <p:spPr>
          <a:xfrm rot="8250839">
            <a:off x="690268" y="5417094"/>
            <a:ext cx="640584" cy="213752"/>
          </a:xfrm>
          <a:prstGeom prst="leftArrow">
            <a:avLst>
              <a:gd name="adj1" fmla="val 60000"/>
              <a:gd name="adj2" fmla="val 50000"/>
            </a:avLst>
          </a:prstGeom>
          <a:gradFill rotWithShape="0">
            <a:gsLst>
              <a:gs pos="0">
                <a:srgbClr val="FFF200"/>
              </a:gs>
              <a:gs pos="45000">
                <a:srgbClr val="FF7A00"/>
              </a:gs>
              <a:gs pos="70000">
                <a:srgbClr val="FF0300"/>
              </a:gs>
              <a:gs pos="100000">
                <a:srgbClr val="4D0808"/>
              </a:gs>
            </a:gsLst>
            <a:lin ang="5400000" scaled="0"/>
          </a:gradFill>
        </p:spPr>
        <p:style>
          <a:lnRef idx="0">
            <a:schemeClr val="accent1">
              <a:shade val="90000"/>
              <a:hueOff val="0"/>
              <a:satOff val="-51888"/>
              <a:lumOff val="43968"/>
              <a:alphaOff val="0"/>
            </a:schemeClr>
          </a:lnRef>
          <a:fillRef idx="2">
            <a:scrgbClr r="0" g="0" b="0"/>
          </a:fillRef>
          <a:effectRef idx="1">
            <a:schemeClr val="accent1">
              <a:shade val="90000"/>
              <a:hueOff val="0"/>
              <a:satOff val="-51888"/>
              <a:lumOff val="43968"/>
              <a:alphaOff val="0"/>
            </a:schemeClr>
          </a:effectRef>
          <a:fontRef idx="minor">
            <a:schemeClr val="dk1"/>
          </a:fontRef>
        </p:style>
      </p:sp>
      <p:grpSp>
        <p:nvGrpSpPr>
          <p:cNvPr id="48" name="Группа 47"/>
          <p:cNvGrpSpPr/>
          <p:nvPr/>
        </p:nvGrpSpPr>
        <p:grpSpPr>
          <a:xfrm>
            <a:off x="364688" y="5375746"/>
            <a:ext cx="712507" cy="570006"/>
            <a:chOff x="58279" y="934953"/>
            <a:chExt cx="712507" cy="570006"/>
          </a:xfrm>
          <a:scene3d>
            <a:camera prst="orthographicFront"/>
            <a:lightRig rig="flat" dir="t"/>
          </a:scene3d>
        </p:grpSpPr>
        <p:sp>
          <p:nvSpPr>
            <p:cNvPr id="49" name="Скругленный прямоугольник 48"/>
            <p:cNvSpPr/>
            <p:nvPr/>
          </p:nvSpPr>
          <p:spPr>
            <a:xfrm>
              <a:off x="58279" y="934953"/>
              <a:ext cx="712507" cy="570006"/>
            </a:xfrm>
            <a:prstGeom prst="roundRect">
              <a:avLst>
                <a:gd name="adj" fmla="val 10000"/>
              </a:avLst>
            </a:prstGeom>
            <a:gradFill rotWithShape="0">
              <a:gsLst>
                <a:gs pos="0">
                  <a:srgbClr val="FFF200"/>
                </a:gs>
                <a:gs pos="45000">
                  <a:srgbClr val="FF7A00"/>
                </a:gs>
                <a:gs pos="70000">
                  <a:srgbClr val="FF0300"/>
                </a:gs>
                <a:gs pos="100000">
                  <a:srgbClr val="4D0808"/>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51179"/>
                <a:lumOff val="50660"/>
                <a:alphaOff val="0"/>
              </a:schemeClr>
            </a:effectRef>
            <a:fontRef idx="minor">
              <a:schemeClr val="dk1"/>
            </a:fontRef>
          </p:style>
        </p:sp>
        <mc:AlternateContent xmlns:mc="http://schemas.openxmlformats.org/markup-compatibility/2006" xmlns:a14="http://schemas.microsoft.com/office/drawing/2010/main">
          <mc:Choice Requires="a14">
            <p:sp>
              <p:nvSpPr>
                <p:cNvPr id="50" name="Скругленный прямоугольник 8"/>
                <p:cNvSpPr/>
                <p:nvPr/>
              </p:nvSpPr>
              <p:spPr>
                <a:xfrm>
                  <a:off x="74974" y="951648"/>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r>
                          <a:rPr lang="en-US" sz="1400" b="0" i="1" kern="1200" dirty="0" smtClean="0">
                            <a:latin typeface="Cambria Math"/>
                          </a:rPr>
                          <m:t>𝐷𝑠</m:t>
                        </m:r>
                      </m:oMath>
                    </m:oMathPara>
                  </a14:m>
                  <a:endParaRPr lang="en-US" sz="1400" kern="1200" dirty="0" smtClean="0"/>
                </a:p>
                <a:p>
                  <a:pPr lvl="0" algn="ctr" defTabSz="622300">
                    <a:lnSpc>
                      <a:spcPct val="90000"/>
                    </a:lnSpc>
                    <a:spcBef>
                      <a:spcPct val="0"/>
                    </a:spcBef>
                    <a:spcAft>
                      <a:spcPct val="35000"/>
                    </a:spcAft>
                  </a:pPr>
                  <a:r>
                    <a:rPr lang="en-US" sz="1400" kern="1200" dirty="0" smtClean="0"/>
                    <a:t>channel</a:t>
                  </a:r>
                  <a:endParaRPr lang="ru-RU" sz="1400" kern="1200" dirty="0"/>
                </a:p>
              </p:txBody>
            </p:sp>
          </mc:Choice>
          <mc:Fallback xmlns="">
            <p:sp>
              <p:nvSpPr>
                <p:cNvPr id="50" name="Скругленный прямоугольник 8"/>
                <p:cNvSpPr>
                  <a:spLocks noRot="1" noChangeAspect="1" noMove="1" noResize="1" noEditPoints="1" noAdjustHandles="1" noChangeArrowheads="1" noChangeShapeType="1" noTextEdit="1"/>
                </p:cNvSpPr>
                <p:nvPr/>
              </p:nvSpPr>
              <p:spPr>
                <a:xfrm>
                  <a:off x="74974" y="951648"/>
                  <a:ext cx="679117" cy="536616"/>
                </a:xfrm>
                <a:prstGeom prst="rect">
                  <a:avLst/>
                </a:prstGeom>
                <a:blipFill rotWithShape="1">
                  <a:blip r:embed="rId9"/>
                  <a:stretch>
                    <a:fillRect l="-9483" r="-9483" b="-9677"/>
                  </a:stretch>
                </a:blipFill>
              </p:spPr>
              <p:txBody>
                <a:bodyPr/>
                <a:lstStyle/>
                <a:p>
                  <a:r>
                    <a:rPr lang="ru-RU">
                      <a:noFill/>
                    </a:rPr>
                    <a:t> </a:t>
                  </a:r>
                </a:p>
              </p:txBody>
            </p:sp>
          </mc:Fallback>
        </mc:AlternateContent>
      </p:grpSp>
      <p:sp>
        <p:nvSpPr>
          <p:cNvPr id="92" name="Номер слайда 3"/>
          <p:cNvSpPr>
            <a:spLocks noGrp="1"/>
          </p:cNvSpPr>
          <p:nvPr>
            <p:ph type="sldNum" sz="quarter" idx="12"/>
          </p:nvPr>
        </p:nvSpPr>
        <p:spPr>
          <a:xfrm>
            <a:off x="6553200" y="6248400"/>
            <a:ext cx="2133600" cy="457200"/>
          </a:xfrm>
        </p:spPr>
        <p:txBody>
          <a:bodyPr/>
          <a:lstStyle/>
          <a:p>
            <a:fld id="{8B2CB5D2-C2A0-4322-92F8-C5B3823B5059}" type="slidenum">
              <a:rPr lang="ru-RU" altLang="ru-RU" smtClean="0"/>
              <a:pPr/>
              <a:t>48</a:t>
            </a:fld>
            <a:endParaRPr lang="ru-RU" altLang="ru-RU" dirty="0"/>
          </a:p>
        </p:txBody>
      </p:sp>
    </p:spTree>
    <p:extLst>
      <p:ext uri="{BB962C8B-B14F-4D97-AF65-F5344CB8AC3E}">
        <p14:creationId xmlns:p14="http://schemas.microsoft.com/office/powerpoint/2010/main" val="4283335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467544" y="1871663"/>
                <a:ext cx="7848872" cy="3933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14:m>
                  <m:oMath xmlns:m="http://schemas.openxmlformats.org/officeDocument/2006/math">
                    <m:r>
                      <a:rPr lang="en-US" sz="1800" b="0" i="1" dirty="0" smtClean="0">
                        <a:solidFill>
                          <a:schemeClr val="tx2"/>
                        </a:solidFill>
                        <a:latin typeface="Cambria Math"/>
                      </a:rPr>
                      <m:t>𝐷𝑠</m:t>
                    </m:r>
                  </m:oMath>
                </a14:m>
                <a:r>
                  <a:rPr lang="en-US" sz="1600" dirty="0"/>
                  <a:t> </a:t>
                </a:r>
                <a:r>
                  <a:rPr lang="en-US" sz="1800" dirty="0"/>
                  <a:t>channel </a:t>
                </a:r>
                <a:r>
                  <a:rPr lang="en-US" sz="1800" dirty="0" smtClean="0"/>
                  <a:t>was </a:t>
                </a:r>
                <a:r>
                  <a:rPr lang="en-US" sz="1800" dirty="0"/>
                  <a:t>labeled for other </a:t>
                </a:r>
                <a:r>
                  <a:rPr lang="en-US" sz="1800" dirty="0" smtClean="0"/>
                  <a:t>purpose than training, and training on </a:t>
                </a:r>
                <a14:m>
                  <m:oMath xmlns:m="http://schemas.openxmlformats.org/officeDocument/2006/math">
                    <m:r>
                      <a:rPr lang="en-US" sz="1800" i="1" dirty="0">
                        <a:solidFill>
                          <a:schemeClr val="tx2"/>
                        </a:solidFill>
                        <a:latin typeface="Cambria Math"/>
                      </a:rPr>
                      <m:t>𝐷𝑠</m:t>
                    </m:r>
                  </m:oMath>
                </a14:m>
                <a:r>
                  <a:rPr lang="en-US" sz="1600" dirty="0"/>
                  <a:t> </a:t>
                </a:r>
                <a:r>
                  <a:rPr lang="en-US" sz="1800" dirty="0" smtClean="0"/>
                  <a:t>was prohibited. But calculation of KS </a:t>
                </a:r>
                <a:r>
                  <a:rPr lang="en-US" sz="1800" dirty="0"/>
                  <a:t>and </a:t>
                </a:r>
                <a:r>
                  <a:rPr lang="en-US" sz="1800" dirty="0" smtClean="0"/>
                  <a:t>CvM values - allowed</a:t>
                </a:r>
                <a:r>
                  <a:rPr lang="en-US" sz="1800" dirty="0"/>
                  <a:t>. </a:t>
                </a:r>
                <a:r>
                  <a:rPr lang="en-US" sz="1800" dirty="0" smtClean="0"/>
                  <a:t>The other </a:t>
                </a:r>
                <a:r>
                  <a:rPr lang="en-US" sz="1800" dirty="0"/>
                  <a:t>metric to satisfy </a:t>
                </a:r>
                <a:r>
                  <a:rPr lang="en-US" sz="1800" dirty="0" smtClean="0"/>
                  <a:t>is AUC </a:t>
                </a:r>
                <a:r>
                  <a:rPr lang="en-US" sz="1800" dirty="0"/>
                  <a:t>on </a:t>
                </a:r>
                <a14:m>
                  <m:oMath xmlns:m="http://schemas.openxmlformats.org/officeDocument/2006/math">
                    <m:r>
                      <a:rPr lang="en-US" sz="1800" i="1" dirty="0">
                        <a:solidFill>
                          <a:schemeClr val="tx2"/>
                        </a:solidFill>
                        <a:latin typeface="Cambria Math"/>
                      </a:rPr>
                      <m:t>𝜏</m:t>
                    </m:r>
                  </m:oMath>
                </a14:m>
                <a:r>
                  <a:rPr lang="en-US" sz="1600" dirty="0"/>
                  <a:t> </a:t>
                </a:r>
                <a:r>
                  <a:rPr lang="en-US" sz="1800" dirty="0"/>
                  <a:t>channel. All 3 metrics are global and </a:t>
                </a:r>
                <a:r>
                  <a:rPr lang="en-US" sz="1800" dirty="0" smtClean="0"/>
                  <a:t>do not suit for stochastic gradient descent (SGD). Therefore we train this second Net </a:t>
                </a:r>
                <a:r>
                  <a:rPr lang="en-US" sz="1800" dirty="0"/>
                  <a:t>in a special </a:t>
                </a:r>
                <a:r>
                  <a:rPr lang="en-US" sz="1800" dirty="0" smtClean="0"/>
                  <a:t>way (see </a:t>
                </a:r>
                <a:r>
                  <a:rPr lang="en-US" sz="1800" dirty="0" smtClean="0">
                    <a:hlinkClick r:id="rId2" action="ppaction://hlinksldjump"/>
                  </a:rPr>
                  <a:t>code</a:t>
                </a:r>
                <a:r>
                  <a:rPr lang="en-US" sz="1800" dirty="0" smtClean="0"/>
                  <a:t>):</a:t>
                </a:r>
              </a:p>
              <a:p>
                <a:pPr marL="0" indent="0">
                  <a:buNone/>
                </a:pPr>
                <a:endParaRPr lang="en-US" sz="1800" dirty="0" smtClean="0"/>
              </a:p>
              <a:p>
                <a:pPr>
                  <a:buFont typeface="+mj-lt"/>
                  <a:buAutoNum type="arabicPeriod"/>
                </a:pPr>
                <a:r>
                  <a:rPr lang="en-US" sz="1800" dirty="0" smtClean="0"/>
                  <a:t>We set initial </a:t>
                </a:r>
                <a:r>
                  <a:rPr lang="en-US" sz="1800" dirty="0"/>
                  <a:t>weights of the second </a:t>
                </a:r>
                <a:r>
                  <a:rPr lang="en-US" sz="1800" dirty="0" smtClean="0"/>
                  <a:t>Net to reproduce </a:t>
                </a:r>
                <a:r>
                  <a:rPr lang="en-US" sz="1800" dirty="0"/>
                  <a:t>output of the first </a:t>
                </a:r>
                <a:r>
                  <a:rPr lang="en-US" sz="1800" dirty="0" smtClean="0"/>
                  <a:t>Net. This </a:t>
                </a:r>
                <a:r>
                  <a:rPr lang="en-US" sz="1800" dirty="0"/>
                  <a:t>is </a:t>
                </a:r>
                <a:r>
                  <a:rPr lang="en-US" sz="1800" dirty="0" smtClean="0"/>
                  <a:t>accomplished </a:t>
                </a:r>
                <a:r>
                  <a:rPr lang="en-US" sz="1800" dirty="0"/>
                  <a:t>after 1-3 epochs </a:t>
                </a:r>
                <a:r>
                  <a:rPr lang="en-US" sz="1800" dirty="0" smtClean="0"/>
                  <a:t>of </a:t>
                </a:r>
                <a:r>
                  <a:rPr lang="en-US" sz="1800" dirty="0"/>
                  <a:t>SGD with cross entropy loss on </a:t>
                </a:r>
                <a14:m>
                  <m:oMath xmlns:m="http://schemas.openxmlformats.org/officeDocument/2006/math">
                    <m:r>
                      <a:rPr lang="en-US" sz="1800" i="1" dirty="0">
                        <a:solidFill>
                          <a:schemeClr val="tx2"/>
                        </a:solidFill>
                        <a:latin typeface="Cambria Math"/>
                      </a:rPr>
                      <m:t>𝜏</m:t>
                    </m:r>
                  </m:oMath>
                </a14:m>
                <a:r>
                  <a:rPr lang="en-US" sz="1600" dirty="0"/>
                  <a:t> </a:t>
                </a:r>
                <a:r>
                  <a:rPr lang="en-US" sz="1800" dirty="0"/>
                  <a:t>samples</a:t>
                </a:r>
                <a:r>
                  <a:rPr lang="en-US" sz="1800" dirty="0" smtClean="0"/>
                  <a:t>.</a:t>
                </a:r>
              </a:p>
              <a:p>
                <a:pPr>
                  <a:buFont typeface="+mj-lt"/>
                  <a:buAutoNum type="arabicPeriod"/>
                </a:pPr>
                <a:r>
                  <a:rPr lang="en-US" sz="1800" dirty="0" smtClean="0"/>
                  <a:t>Then </a:t>
                </a:r>
                <a:r>
                  <a:rPr lang="en-US" sz="1800" dirty="0"/>
                  <a:t>adaptation of weights is done </a:t>
                </a:r>
                <a:r>
                  <a:rPr lang="en-US" sz="1800" dirty="0" smtClean="0"/>
                  <a:t>with help of </a:t>
                </a:r>
                <a:r>
                  <a:rPr lang="en-US" sz="1800" dirty="0" smtClean="0">
                    <a:solidFill>
                      <a:schemeClr val="tx2"/>
                    </a:solidFill>
                  </a:rPr>
                  <a:t>Powell’s search method</a:t>
                </a:r>
                <a:r>
                  <a:rPr lang="en-US" sz="1800" dirty="0" smtClean="0"/>
                  <a:t> in </a:t>
                </a:r>
                <a:r>
                  <a:rPr lang="en-US" sz="1800" dirty="0" smtClean="0">
                    <a:latin typeface="Courier New" panose="02070309020205020404" pitchFamily="49" charset="0"/>
                    <a:cs typeface="Courier New" panose="02070309020205020404" pitchFamily="49" charset="0"/>
                  </a:rPr>
                  <a:t>minimize()</a:t>
                </a:r>
                <a:r>
                  <a:rPr lang="en-US" sz="1800" dirty="0" smtClean="0"/>
                  <a:t> function from </a:t>
                </a:r>
                <a:r>
                  <a:rPr lang="en-US" sz="1800" dirty="0" smtClean="0">
                    <a:latin typeface="Courier New" panose="02070309020205020404" pitchFamily="49" charset="0"/>
                    <a:cs typeface="Courier New" panose="02070309020205020404" pitchFamily="49" charset="0"/>
                  </a:rPr>
                  <a:t>scipy.optimize</a:t>
                </a:r>
                <a:r>
                  <a:rPr lang="en-US" sz="1800" dirty="0"/>
                  <a:t> </a:t>
                </a:r>
                <a:r>
                  <a:rPr lang="en-US" sz="1800" dirty="0" smtClean="0"/>
                  <a:t>library. On this step the Net is fed with </a:t>
                </a:r>
                <a14:m>
                  <m:oMath xmlns:m="http://schemas.openxmlformats.org/officeDocument/2006/math">
                    <m:r>
                      <a:rPr lang="en-US" sz="1800" i="1" dirty="0">
                        <a:solidFill>
                          <a:schemeClr val="tx2"/>
                        </a:solidFill>
                        <a:latin typeface="Cambria Math"/>
                      </a:rPr>
                      <m:t>𝜏</m:t>
                    </m:r>
                  </m:oMath>
                </a14:m>
                <a:r>
                  <a:rPr lang="en-US" sz="1600" dirty="0"/>
                  <a:t> </a:t>
                </a:r>
                <a:r>
                  <a:rPr lang="en-US" sz="1800" dirty="0" smtClean="0"/>
                  <a:t>and</a:t>
                </a:r>
                <a:r>
                  <a:rPr lang="en-US" sz="1600" dirty="0" smtClean="0"/>
                  <a:t> </a:t>
                </a:r>
                <a14:m>
                  <m:oMath xmlns:m="http://schemas.openxmlformats.org/officeDocument/2006/math">
                    <m:r>
                      <a:rPr lang="en-US" sz="1800" i="1" dirty="0">
                        <a:solidFill>
                          <a:schemeClr val="tx2"/>
                        </a:solidFill>
                        <a:latin typeface="Cambria Math"/>
                      </a:rPr>
                      <m:t>𝐷𝑠</m:t>
                    </m:r>
                  </m:oMath>
                </a14:m>
                <a:r>
                  <a:rPr lang="en-US" sz="1600" dirty="0"/>
                  <a:t> </a:t>
                </a:r>
                <a:r>
                  <a:rPr lang="en-US" sz="1800" dirty="0" smtClean="0"/>
                  <a:t>samples and optimized directly for AUC, KS </a:t>
                </a:r>
                <a:r>
                  <a:rPr lang="en-US" sz="1800" dirty="0"/>
                  <a:t>and CvM </a:t>
                </a:r>
                <a:r>
                  <a:rPr lang="en-US" sz="1800" dirty="0" smtClean="0"/>
                  <a:t>metrics.</a:t>
                </a:r>
                <a:endParaRPr lang="en-US" sz="1800" dirty="0"/>
              </a:p>
              <a:p>
                <a:pPr marL="0" indent="0">
                  <a:buNone/>
                </a:pPr>
                <a:r>
                  <a:rPr lang="en-US" sz="1800" dirty="0" smtClean="0"/>
                  <a:t> </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467544" y="1871663"/>
                <a:ext cx="7848872" cy="3933601"/>
              </a:xfrm>
              <a:prstGeom prst="rect">
                <a:avLst/>
              </a:prstGeom>
              <a:blipFill rotWithShape="1">
                <a:blip r:embed="rId3"/>
                <a:stretch>
                  <a:fillRect l="-699" t="-775" r="-2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103275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Description</a:t>
            </a:r>
            <a:endParaRPr lang="ru-RU" sz="3600" dirty="0"/>
          </a:p>
        </p:txBody>
      </p:sp>
      <p:sp>
        <p:nvSpPr>
          <p:cNvPr id="3" name="Объект 2"/>
          <p:cNvSpPr>
            <a:spLocks noGrp="1"/>
          </p:cNvSpPr>
          <p:nvPr>
            <p:ph idx="1"/>
          </p:nvPr>
        </p:nvSpPr>
        <p:spPr>
          <a:xfrm>
            <a:off x="467544" y="1988840"/>
            <a:ext cx="8229600" cy="4411662"/>
          </a:xfrm>
        </p:spPr>
        <p:txBody>
          <a:bodyPr/>
          <a:lstStyle/>
          <a:p>
            <a:pPr marL="0" indent="0">
              <a:buNone/>
            </a:pPr>
            <a:r>
              <a:rPr lang="en-US" sz="1800" dirty="0"/>
              <a:t>Like 2014’ </a:t>
            </a:r>
            <a:r>
              <a:rPr lang="en-US" sz="1800" dirty="0">
                <a:hlinkClick r:id="rId2"/>
              </a:rPr>
              <a:t>Higgs Boson Kaggle Challenge</a:t>
            </a:r>
            <a:r>
              <a:rPr lang="en-US" sz="1800" dirty="0"/>
              <a:t>, this competition dealt with the physics at the Large Hadron Collider. </a:t>
            </a:r>
            <a:endParaRPr lang="en-US" sz="1800" dirty="0" smtClean="0"/>
          </a:p>
          <a:p>
            <a:pPr marL="0" indent="0">
              <a:buNone/>
            </a:pPr>
            <a:endParaRPr lang="en-US" sz="1800" dirty="0"/>
          </a:p>
          <a:p>
            <a:pPr marL="0" indent="0">
              <a:buNone/>
            </a:pPr>
            <a:r>
              <a:rPr lang="en-US" sz="1800" dirty="0" smtClean="0"/>
              <a:t>However</a:t>
            </a:r>
            <a:r>
              <a:rPr lang="en-US" sz="1800" dirty="0"/>
              <a:t>, the Higgs Boson was already known to exist. The goal of 2015’ challenge was to design a classifier capable to discriminate a phenomenon that is not already known to exist – charged lepton flavour violation – thereby helping to establish "new physics" (</a:t>
            </a:r>
            <a:r>
              <a:rPr lang="en-US" sz="1800" u="sng" dirty="0">
                <a:hlinkClick r:id="rId3"/>
              </a:rPr>
              <a:t>from the competition description</a:t>
            </a:r>
            <a:r>
              <a:rPr lang="en-US" sz="1800" dirty="0" smtClean="0"/>
              <a:t>)</a:t>
            </a:r>
            <a:endParaRPr lang="ru-RU"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a:t>
            </a:fld>
            <a:endParaRPr lang="ru-RU" altLang="ru-RU" dirty="0"/>
          </a:p>
        </p:txBody>
      </p:sp>
    </p:spTree>
    <p:extLst>
      <p:ext uri="{BB962C8B-B14F-4D97-AF65-F5344CB8AC3E}">
        <p14:creationId xmlns:p14="http://schemas.microsoft.com/office/powerpoint/2010/main" val="7859192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p:txBody>
          <a:bodyPr/>
          <a:lstStyle/>
          <a:p>
            <a:r>
              <a:rPr lang="en-US" sz="3600" dirty="0" smtClean="0">
                <a:solidFill>
                  <a:schemeClr val="accent6"/>
                </a:solidFill>
              </a:rPr>
              <a:t>Adaptation (toy illustration)</a:t>
            </a:r>
            <a:endParaRPr 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50</a:t>
            </a:fld>
            <a:endParaRPr lang="ru-RU" altLang="ru-RU" dirty="0"/>
          </a:p>
        </p:txBody>
      </p:sp>
      <mc:AlternateContent xmlns:mc="http://schemas.openxmlformats.org/markup-compatibility/2006" xmlns:a14="http://schemas.microsoft.com/office/drawing/2010/main">
        <mc:Choice Requires="a14">
          <p:sp>
            <p:nvSpPr>
              <p:cNvPr id="40" name="Прямоугольник 39"/>
              <p:cNvSpPr/>
              <p:nvPr/>
            </p:nvSpPr>
            <p:spPr>
              <a:xfrm>
                <a:off x="400246" y="1718823"/>
                <a:ext cx="1791137" cy="2308324"/>
              </a:xfrm>
              <a:prstGeom prst="rect">
                <a:avLst/>
              </a:prstGeom>
            </p:spPr>
            <p:txBody>
              <a:bodyPr wrap="square">
                <a:spAutoFit/>
              </a:bodyPr>
              <a:lstStyle/>
              <a:p>
                <a:pPr lvl="0"/>
                <a:r>
                  <a:rPr lang="en-US" dirty="0">
                    <a:solidFill>
                      <a:srgbClr val="000000"/>
                    </a:solidFill>
                  </a:rPr>
                  <a:t>The purpose of the second </a:t>
                </a:r>
                <a:r>
                  <a:rPr lang="en-US" dirty="0" smtClean="0">
                    <a:solidFill>
                      <a:srgbClr val="000000"/>
                    </a:solidFill>
                  </a:rPr>
                  <a:t>Net </a:t>
                </a:r>
                <a:r>
                  <a:rPr lang="en-US" dirty="0">
                    <a:solidFill>
                      <a:srgbClr val="000000"/>
                    </a:solidFill>
                  </a:rPr>
                  <a:t>is to adopt the model to </a:t>
                </a:r>
                <a14:m>
                  <m:oMath xmlns:m="http://schemas.openxmlformats.org/officeDocument/2006/math">
                    <m:r>
                      <a:rPr lang="en-US" i="1" dirty="0" smtClean="0">
                        <a:solidFill>
                          <a:srgbClr val="000000"/>
                        </a:solidFill>
                        <a:latin typeface="Cambria Math"/>
                      </a:rPr>
                      <m:t>𝐷𝑠</m:t>
                    </m:r>
                  </m:oMath>
                </a14:m>
                <a:r>
                  <a:rPr lang="en-US" dirty="0" smtClean="0">
                    <a:solidFill>
                      <a:srgbClr val="000000"/>
                    </a:solidFill>
                  </a:rPr>
                  <a:t> channel </a:t>
                </a:r>
                <a:r>
                  <a:rPr lang="en-US" dirty="0">
                    <a:solidFill>
                      <a:srgbClr val="000000"/>
                    </a:solidFill>
                  </a:rPr>
                  <a:t>with minimal and controlled loss of </a:t>
                </a:r>
                <a:r>
                  <a:rPr lang="en-US" dirty="0" smtClean="0">
                    <a:solidFill>
                      <a:srgbClr val="000000"/>
                    </a:solidFill>
                  </a:rPr>
                  <a:t>performance</a:t>
                </a:r>
                <a:endParaRPr lang="ru-RU" dirty="0">
                  <a:solidFill>
                    <a:srgbClr val="000000"/>
                  </a:solidFill>
                </a:endParaRPr>
              </a:p>
            </p:txBody>
          </p:sp>
        </mc:Choice>
        <mc:Fallback xmlns="">
          <p:sp>
            <p:nvSpPr>
              <p:cNvPr id="40" name="Прямоугольник 39"/>
              <p:cNvSpPr>
                <a:spLocks noRot="1" noChangeAspect="1" noMove="1" noResize="1" noEditPoints="1" noAdjustHandles="1" noChangeArrowheads="1" noChangeShapeType="1" noTextEdit="1"/>
              </p:cNvSpPr>
              <p:nvPr/>
            </p:nvSpPr>
            <p:spPr>
              <a:xfrm>
                <a:off x="400246" y="1718823"/>
                <a:ext cx="1791137" cy="2308324"/>
              </a:xfrm>
              <a:prstGeom prst="rect">
                <a:avLst/>
              </a:prstGeom>
              <a:blipFill rotWithShape="1">
                <a:blip r:embed="rId3"/>
                <a:stretch>
                  <a:fillRect l="-3072" t="-1319" r="-2389" b="-3166"/>
                </a:stretch>
              </a:blipFill>
            </p:spPr>
            <p:txBody>
              <a:bodyPr/>
              <a:lstStyle/>
              <a:p>
                <a:r>
                  <a:rPr lang="ru-RU">
                    <a:noFill/>
                  </a:rPr>
                  <a:t> </a:t>
                </a:r>
              </a:p>
            </p:txBody>
          </p:sp>
        </mc:Fallback>
      </mc:AlternateContent>
      <p:sp>
        <p:nvSpPr>
          <p:cNvPr id="43" name="Нижний колонтитул 42"/>
          <p:cNvSpPr>
            <a:spLocks noGrp="1"/>
          </p:cNvSpPr>
          <p:nvPr>
            <p:ph type="ftr" sz="quarter" idx="11"/>
          </p:nvPr>
        </p:nvSpPr>
        <p:spPr/>
        <p:txBody>
          <a:bodyPr/>
          <a:lstStyle/>
          <a:p>
            <a:r>
              <a:rPr lang="en-US" dirty="0"/>
              <a:t>5. Implementation</a:t>
            </a:r>
            <a:endParaRPr lang="ru-RU" altLang="ru-RU" dirty="0"/>
          </a:p>
          <a:p>
            <a:endParaRPr lang="ru-RU" altLang="ru-RU" dirty="0"/>
          </a:p>
        </p:txBody>
      </p:sp>
      <p:grpSp>
        <p:nvGrpSpPr>
          <p:cNvPr id="42" name="Группа 41"/>
          <p:cNvGrpSpPr/>
          <p:nvPr/>
        </p:nvGrpSpPr>
        <p:grpSpPr>
          <a:xfrm>
            <a:off x="2191383" y="1654847"/>
            <a:ext cx="5935934" cy="6658024"/>
            <a:chOff x="2191383" y="1654847"/>
            <a:chExt cx="5935934" cy="6658024"/>
          </a:xfrm>
        </p:grpSpPr>
        <p:sp>
          <p:nvSpPr>
            <p:cNvPr id="476" name="Прямоугольник 475"/>
            <p:cNvSpPr/>
            <p:nvPr/>
          </p:nvSpPr>
          <p:spPr bwMode="auto">
            <a:xfrm>
              <a:off x="2191383" y="1664970"/>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2254512" y="1688135"/>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5506704" y="3992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p:cNvSpPr>
            <p:nvPr/>
          </p:nvSpPr>
          <p:spPr bwMode="auto">
            <a:xfrm>
              <a:off x="5135246" y="4612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4215504" y="4468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p:cNvSpPr>
            <p:nvPr/>
          </p:nvSpPr>
          <p:spPr bwMode="auto">
            <a:xfrm>
              <a:off x="4439904" y="4989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p:cNvSpPr>
            <p:nvPr/>
          </p:nvSpPr>
          <p:spPr bwMode="auto">
            <a:xfrm>
              <a:off x="4600704" y="4125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4744704" y="5294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p:cNvSpPr>
            <p:nvPr/>
          </p:nvSpPr>
          <p:spPr bwMode="auto">
            <a:xfrm>
              <a:off x="4672721" y="5743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5049504" y="5599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3406640" y="5302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p:cNvSpPr>
            <p:nvPr/>
          </p:nvSpPr>
          <p:spPr bwMode="auto">
            <a:xfrm>
              <a:off x="5354304" y="5903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p:cNvSpPr>
            <p:nvPr/>
          </p:nvSpPr>
          <p:spPr bwMode="auto">
            <a:xfrm>
              <a:off x="5426304" y="49676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p:cNvSpPr>
            <p:nvPr/>
          </p:nvSpPr>
          <p:spPr bwMode="auto">
            <a:xfrm>
              <a:off x="5659104" y="4144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p:cNvSpPr>
            <p:nvPr/>
          </p:nvSpPr>
          <p:spPr bwMode="auto">
            <a:xfrm>
              <a:off x="5049520" y="38340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p:cNvSpPr>
            <p:nvPr/>
          </p:nvSpPr>
          <p:spPr bwMode="auto">
            <a:xfrm>
              <a:off x="4678062" y="4454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3758320" y="4310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p:cNvSpPr>
            <p:nvPr/>
          </p:nvSpPr>
          <p:spPr bwMode="auto">
            <a:xfrm>
              <a:off x="3982720" y="4831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4143520" y="39673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4287520" y="51360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4215537" y="5584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4592320" y="5440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2949456" y="5144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p:cNvSpPr>
            <p:nvPr/>
          </p:nvSpPr>
          <p:spPr bwMode="auto">
            <a:xfrm>
              <a:off x="4897120" y="57456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p:cNvSpPr>
            <p:nvPr/>
          </p:nvSpPr>
          <p:spPr bwMode="auto">
            <a:xfrm>
              <a:off x="4969120" y="4809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5201920" y="39864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p:cNvSpPr>
            <p:nvPr/>
          </p:nvSpPr>
          <p:spPr bwMode="auto">
            <a:xfrm>
              <a:off x="5049504" y="28954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p:cNvSpPr>
            <p:nvPr/>
          </p:nvSpPr>
          <p:spPr bwMode="auto">
            <a:xfrm>
              <a:off x="4678046" y="3515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p:cNvSpPr>
            <p:nvPr/>
          </p:nvSpPr>
          <p:spPr bwMode="auto">
            <a:xfrm>
              <a:off x="3758304" y="3371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p:cNvSpPr>
            <p:nvPr/>
          </p:nvSpPr>
          <p:spPr bwMode="auto">
            <a:xfrm>
              <a:off x="3982704" y="3892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p:cNvSpPr>
            <p:nvPr/>
          </p:nvSpPr>
          <p:spPr bwMode="auto">
            <a:xfrm>
              <a:off x="4143504" y="3028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4287504" y="4197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p:cNvSpPr>
            <p:nvPr/>
          </p:nvSpPr>
          <p:spPr bwMode="auto">
            <a:xfrm>
              <a:off x="4215521" y="4646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p:cNvSpPr>
            <p:nvPr/>
          </p:nvSpPr>
          <p:spPr bwMode="auto">
            <a:xfrm>
              <a:off x="4592304" y="4502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p:cNvSpPr>
            <p:nvPr/>
          </p:nvSpPr>
          <p:spPr bwMode="auto">
            <a:xfrm>
              <a:off x="2949440" y="4205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p:cNvSpPr>
            <p:nvPr/>
          </p:nvSpPr>
          <p:spPr bwMode="auto">
            <a:xfrm>
              <a:off x="4897104" y="4807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p:cNvSpPr>
            <p:nvPr/>
          </p:nvSpPr>
          <p:spPr bwMode="auto">
            <a:xfrm>
              <a:off x="4969104" y="3870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5201904" y="30478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4196488" y="40214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p:cNvSpPr>
            <p:nvPr/>
          </p:nvSpPr>
          <p:spPr bwMode="auto">
            <a:xfrm>
              <a:off x="3825030" y="4641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p:cNvSpPr>
            <p:nvPr/>
          </p:nvSpPr>
          <p:spPr bwMode="auto">
            <a:xfrm>
              <a:off x="2905288" y="4497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3129688" y="5018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3290488" y="41547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3434488" y="5323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p:cNvSpPr>
            <p:nvPr/>
          </p:nvSpPr>
          <p:spPr bwMode="auto">
            <a:xfrm>
              <a:off x="3362505" y="5772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3739288" y="562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2564256" y="515865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p:cNvSpPr>
            <p:nvPr/>
          </p:nvSpPr>
          <p:spPr bwMode="auto">
            <a:xfrm>
              <a:off x="4044088" y="5933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p:cNvSpPr>
            <p:nvPr/>
          </p:nvSpPr>
          <p:spPr bwMode="auto">
            <a:xfrm>
              <a:off x="4116088" y="4996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4348888" y="417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p:cNvSpPr>
            <p:nvPr/>
          </p:nvSpPr>
          <p:spPr bwMode="auto">
            <a:xfrm>
              <a:off x="5287646" y="4765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p:cNvSpPr>
            <p:nvPr/>
          </p:nvSpPr>
          <p:spPr bwMode="auto">
            <a:xfrm>
              <a:off x="4367904" y="4621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4592304" y="5141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p:cNvSpPr>
            <p:nvPr/>
          </p:nvSpPr>
          <p:spPr bwMode="auto">
            <a:xfrm>
              <a:off x="4753104" y="4277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4897104" y="5446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p:cNvSpPr>
            <p:nvPr/>
          </p:nvSpPr>
          <p:spPr bwMode="auto">
            <a:xfrm>
              <a:off x="4825121" y="5895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p:cNvSpPr>
            <p:nvPr/>
          </p:nvSpPr>
          <p:spPr bwMode="auto">
            <a:xfrm>
              <a:off x="5201904" y="5751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3559040" y="5455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5578704" y="5120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5201920" y="39864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p:cNvSpPr>
            <p:nvPr/>
          </p:nvSpPr>
          <p:spPr bwMode="auto">
            <a:xfrm>
              <a:off x="4830462" y="4606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3910720" y="4462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p:cNvSpPr>
            <p:nvPr/>
          </p:nvSpPr>
          <p:spPr bwMode="auto">
            <a:xfrm>
              <a:off x="4135120" y="49836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p:cNvSpPr>
            <p:nvPr/>
          </p:nvSpPr>
          <p:spPr bwMode="auto">
            <a:xfrm>
              <a:off x="4295920" y="41197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4439920" y="5288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4367937" y="5737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4744720" y="5593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3101856" y="5296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p:cNvSpPr>
            <p:nvPr/>
          </p:nvSpPr>
          <p:spPr bwMode="auto">
            <a:xfrm>
              <a:off x="5049520" y="58980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p:cNvSpPr>
            <p:nvPr/>
          </p:nvSpPr>
          <p:spPr bwMode="auto">
            <a:xfrm>
              <a:off x="5121520" y="4961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p:cNvSpPr>
            <p:nvPr/>
          </p:nvSpPr>
          <p:spPr bwMode="auto">
            <a:xfrm>
              <a:off x="5354320" y="41388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p:cNvSpPr>
            <p:nvPr/>
          </p:nvSpPr>
          <p:spPr bwMode="auto">
            <a:xfrm>
              <a:off x="5201904" y="30478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p:cNvSpPr>
            <p:nvPr/>
          </p:nvSpPr>
          <p:spPr bwMode="auto">
            <a:xfrm>
              <a:off x="4830446" y="3668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p:cNvSpPr>
            <p:nvPr/>
          </p:nvSpPr>
          <p:spPr bwMode="auto">
            <a:xfrm>
              <a:off x="3910704" y="3524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p:cNvSpPr>
            <p:nvPr/>
          </p:nvSpPr>
          <p:spPr bwMode="auto">
            <a:xfrm>
              <a:off x="4135104" y="4045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p:cNvSpPr>
            <p:nvPr/>
          </p:nvSpPr>
          <p:spPr bwMode="auto">
            <a:xfrm>
              <a:off x="4295904" y="31811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4439904" y="4349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p:cNvSpPr>
            <p:nvPr/>
          </p:nvSpPr>
          <p:spPr bwMode="auto">
            <a:xfrm>
              <a:off x="4367921" y="4798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p:cNvSpPr>
            <p:nvPr/>
          </p:nvSpPr>
          <p:spPr bwMode="auto">
            <a:xfrm>
              <a:off x="4744704" y="4654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p:cNvSpPr>
            <p:nvPr/>
          </p:nvSpPr>
          <p:spPr bwMode="auto">
            <a:xfrm>
              <a:off x="3101840" y="4358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p:cNvSpPr>
            <p:nvPr/>
          </p:nvSpPr>
          <p:spPr bwMode="auto">
            <a:xfrm>
              <a:off x="5049504" y="4959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p:cNvSpPr>
            <p:nvPr/>
          </p:nvSpPr>
          <p:spPr bwMode="auto">
            <a:xfrm>
              <a:off x="5121504" y="4023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p:cNvSpPr>
            <p:nvPr/>
          </p:nvSpPr>
          <p:spPr bwMode="auto">
            <a:xfrm>
              <a:off x="5354304" y="32002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p:cNvSpPr>
            <p:nvPr/>
          </p:nvSpPr>
          <p:spPr bwMode="auto">
            <a:xfrm>
              <a:off x="4348888" y="417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p:cNvSpPr>
            <p:nvPr/>
          </p:nvSpPr>
          <p:spPr bwMode="auto">
            <a:xfrm>
              <a:off x="3977430" y="479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p:cNvSpPr>
            <p:nvPr/>
          </p:nvSpPr>
          <p:spPr bwMode="auto">
            <a:xfrm>
              <a:off x="3057688" y="4650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3282088" y="5171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3442888" y="4307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3586888" y="547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p:cNvSpPr>
            <p:nvPr/>
          </p:nvSpPr>
          <p:spPr bwMode="auto">
            <a:xfrm>
              <a:off x="3514905" y="5924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p:cNvSpPr>
            <p:nvPr/>
          </p:nvSpPr>
          <p:spPr bwMode="auto">
            <a:xfrm>
              <a:off x="3891688" y="5780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2716656" y="531105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4268488" y="514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4501288" y="43262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5512046" y="5200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p:cNvSpPr>
            <p:nvPr/>
          </p:nvSpPr>
          <p:spPr bwMode="auto">
            <a:xfrm>
              <a:off x="4592304" y="5056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4816704" y="55777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p:cNvSpPr>
            <p:nvPr/>
          </p:nvSpPr>
          <p:spPr bwMode="auto">
            <a:xfrm>
              <a:off x="4977504" y="4713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p:cNvSpPr>
            <p:nvPr/>
          </p:nvSpPr>
          <p:spPr bwMode="auto">
            <a:xfrm>
              <a:off x="5121504" y="58825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p:cNvSpPr>
            <p:nvPr/>
          </p:nvSpPr>
          <p:spPr bwMode="auto">
            <a:xfrm>
              <a:off x="4934951" y="60077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p:cNvSpPr>
            <p:nvPr/>
          </p:nvSpPr>
          <p:spPr bwMode="auto">
            <a:xfrm>
              <a:off x="5301319" y="59022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p:cNvSpPr>
            <p:nvPr/>
          </p:nvSpPr>
          <p:spPr bwMode="auto">
            <a:xfrm>
              <a:off x="3783440" y="5890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p:cNvSpPr>
            <p:nvPr/>
          </p:nvSpPr>
          <p:spPr bwMode="auto">
            <a:xfrm>
              <a:off x="5426320" y="44224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p:cNvSpPr>
            <p:nvPr/>
          </p:nvSpPr>
          <p:spPr bwMode="auto">
            <a:xfrm>
              <a:off x="5054862" y="5042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p:cNvSpPr>
            <p:nvPr/>
          </p:nvSpPr>
          <p:spPr bwMode="auto">
            <a:xfrm>
              <a:off x="4135120" y="4898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4359520" y="5419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p:cNvSpPr>
            <p:nvPr/>
          </p:nvSpPr>
          <p:spPr bwMode="auto">
            <a:xfrm>
              <a:off x="4520320" y="4555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4664320" y="57244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4798879" y="560154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p:cNvSpPr>
            <p:nvPr/>
          </p:nvSpPr>
          <p:spPr bwMode="auto">
            <a:xfrm>
              <a:off x="4969120" y="6029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3289033" y="539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p:cNvSpPr>
            <p:nvPr/>
          </p:nvSpPr>
          <p:spPr bwMode="auto">
            <a:xfrm>
              <a:off x="5159350" y="60104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5345920" y="539794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p:cNvSpPr>
            <p:nvPr/>
          </p:nvSpPr>
          <p:spPr bwMode="auto">
            <a:xfrm>
              <a:off x="5578720" y="45748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p:cNvSpPr>
            <p:nvPr/>
          </p:nvSpPr>
          <p:spPr bwMode="auto">
            <a:xfrm>
              <a:off x="5426304" y="348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5054846" y="410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p:cNvSpPr>
            <p:nvPr/>
          </p:nvSpPr>
          <p:spPr bwMode="auto">
            <a:xfrm>
              <a:off x="4135104" y="3960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4359504" y="4481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p:cNvSpPr>
            <p:nvPr/>
          </p:nvSpPr>
          <p:spPr bwMode="auto">
            <a:xfrm>
              <a:off x="4520304" y="3617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p:cNvSpPr>
            <p:nvPr/>
          </p:nvSpPr>
          <p:spPr bwMode="auto">
            <a:xfrm>
              <a:off x="4664304" y="478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4592321" y="5234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4969104" y="5090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p:cNvSpPr>
            <p:nvPr/>
          </p:nvSpPr>
          <p:spPr bwMode="auto">
            <a:xfrm>
              <a:off x="3326240" y="479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5273904" y="5395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p:cNvSpPr>
            <p:nvPr/>
          </p:nvSpPr>
          <p:spPr bwMode="auto">
            <a:xfrm>
              <a:off x="5345904" y="445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p:cNvSpPr>
            <p:nvPr/>
          </p:nvSpPr>
          <p:spPr bwMode="auto">
            <a:xfrm>
              <a:off x="5578704" y="36362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p:cNvSpPr>
            <p:nvPr/>
          </p:nvSpPr>
          <p:spPr bwMode="auto">
            <a:xfrm>
              <a:off x="5034377" y="30952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4201830" y="5230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3282088" y="5086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3506488" y="56070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p:cNvSpPr>
            <p:nvPr/>
          </p:nvSpPr>
          <p:spPr bwMode="auto">
            <a:xfrm>
              <a:off x="3667288" y="47431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p:cNvSpPr>
            <p:nvPr/>
          </p:nvSpPr>
          <p:spPr bwMode="auto">
            <a:xfrm>
              <a:off x="3811288" y="5911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p:cNvSpPr>
            <p:nvPr/>
          </p:nvSpPr>
          <p:spPr bwMode="auto">
            <a:xfrm>
              <a:off x="3614320" y="6075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p:cNvSpPr>
            <p:nvPr/>
          </p:nvSpPr>
          <p:spPr bwMode="auto">
            <a:xfrm>
              <a:off x="4001518" y="58930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2473224" y="5920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4492888" y="55853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p:cNvSpPr>
            <p:nvPr/>
          </p:nvSpPr>
          <p:spPr bwMode="auto">
            <a:xfrm>
              <a:off x="4837443" y="3942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p:cNvSpPr>
            <p:nvPr/>
          </p:nvSpPr>
          <p:spPr bwMode="auto">
            <a:xfrm>
              <a:off x="4902446" y="494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p:cNvSpPr>
            <p:nvPr/>
          </p:nvSpPr>
          <p:spPr bwMode="auto">
            <a:xfrm>
              <a:off x="3982704" y="4801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4207104" y="53218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4367904" y="44579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4511904" y="56266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p:cNvSpPr>
            <p:nvPr/>
          </p:nvSpPr>
          <p:spPr bwMode="auto">
            <a:xfrm>
              <a:off x="4439921" y="6075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p:cNvSpPr>
            <p:nvPr/>
          </p:nvSpPr>
          <p:spPr bwMode="auto">
            <a:xfrm>
              <a:off x="4816704" y="5931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3173840" y="563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5193504" y="53001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p:cNvSpPr>
            <p:nvPr/>
          </p:nvSpPr>
          <p:spPr bwMode="auto">
            <a:xfrm>
              <a:off x="4816720" y="4166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4445262" y="4786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p:cNvSpPr>
            <p:nvPr/>
          </p:nvSpPr>
          <p:spPr bwMode="auto">
            <a:xfrm>
              <a:off x="3525520" y="4642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3749920" y="5163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p:cNvSpPr>
            <p:nvPr/>
          </p:nvSpPr>
          <p:spPr bwMode="auto">
            <a:xfrm>
              <a:off x="3910720" y="42997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4054720" y="54685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p:cNvSpPr>
            <p:nvPr/>
          </p:nvSpPr>
          <p:spPr bwMode="auto">
            <a:xfrm>
              <a:off x="3982737" y="59173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p:cNvSpPr>
            <p:nvPr/>
          </p:nvSpPr>
          <p:spPr bwMode="auto">
            <a:xfrm>
              <a:off x="4359520" y="57733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2716656" y="5476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p:cNvSpPr>
            <p:nvPr/>
          </p:nvSpPr>
          <p:spPr bwMode="auto">
            <a:xfrm>
              <a:off x="4664320" y="60781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4736320" y="5142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p:cNvSpPr>
            <p:nvPr/>
          </p:nvSpPr>
          <p:spPr bwMode="auto">
            <a:xfrm>
              <a:off x="4969120" y="4318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p:cNvSpPr>
            <p:nvPr/>
          </p:nvSpPr>
          <p:spPr bwMode="auto">
            <a:xfrm>
              <a:off x="4816704" y="3227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p:cNvSpPr>
            <p:nvPr/>
          </p:nvSpPr>
          <p:spPr bwMode="auto">
            <a:xfrm>
              <a:off x="4445246" y="3848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p:cNvSpPr>
            <p:nvPr/>
          </p:nvSpPr>
          <p:spPr bwMode="auto">
            <a:xfrm>
              <a:off x="3525504" y="3704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p:cNvSpPr>
            <p:nvPr/>
          </p:nvSpPr>
          <p:spPr bwMode="auto">
            <a:xfrm>
              <a:off x="3749904" y="42251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p:cNvSpPr>
            <p:nvPr/>
          </p:nvSpPr>
          <p:spPr bwMode="auto">
            <a:xfrm>
              <a:off x="3910704" y="336117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p:cNvSpPr>
            <p:nvPr/>
          </p:nvSpPr>
          <p:spPr bwMode="auto">
            <a:xfrm>
              <a:off x="4054704" y="45299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p:cNvSpPr>
            <p:nvPr/>
          </p:nvSpPr>
          <p:spPr bwMode="auto">
            <a:xfrm>
              <a:off x="3982721" y="49787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p:cNvSpPr>
            <p:nvPr/>
          </p:nvSpPr>
          <p:spPr bwMode="auto">
            <a:xfrm>
              <a:off x="4454973" y="39964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p:cNvSpPr>
            <p:nvPr/>
          </p:nvSpPr>
          <p:spPr bwMode="auto">
            <a:xfrm>
              <a:off x="2716640" y="4538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4664304" y="51395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p:cNvSpPr>
            <p:nvPr/>
          </p:nvSpPr>
          <p:spPr bwMode="auto">
            <a:xfrm>
              <a:off x="4736304" y="42034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p:cNvSpPr>
            <p:nvPr/>
          </p:nvSpPr>
          <p:spPr bwMode="auto">
            <a:xfrm>
              <a:off x="4969104" y="3380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p:cNvSpPr>
            <p:nvPr/>
          </p:nvSpPr>
          <p:spPr bwMode="auto">
            <a:xfrm>
              <a:off x="3963688" y="4353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p:cNvSpPr>
            <p:nvPr/>
          </p:nvSpPr>
          <p:spPr bwMode="auto">
            <a:xfrm>
              <a:off x="3592230" y="497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2672488" y="4830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2896888" y="53511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3057688" y="44871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3201688" y="5655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p:cNvSpPr>
            <p:nvPr/>
          </p:nvSpPr>
          <p:spPr bwMode="auto">
            <a:xfrm>
              <a:off x="3129705" y="61047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p:cNvSpPr>
            <p:nvPr/>
          </p:nvSpPr>
          <p:spPr bwMode="auto">
            <a:xfrm>
              <a:off x="3506488" y="59607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2331456" y="54911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3883288" y="53293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p:cNvSpPr>
            <p:nvPr/>
          </p:nvSpPr>
          <p:spPr bwMode="auto">
            <a:xfrm>
              <a:off x="4116088" y="4506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p:cNvSpPr>
            <p:nvPr/>
          </p:nvSpPr>
          <p:spPr bwMode="auto">
            <a:xfrm>
              <a:off x="5290720" y="48493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5515120" y="53701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p:cNvSpPr>
            <p:nvPr/>
          </p:nvSpPr>
          <p:spPr bwMode="auto">
            <a:xfrm>
              <a:off x="5675920" y="4506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4481856" y="56833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5753278" y="4835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p:cNvSpPr>
            <p:nvPr/>
          </p:nvSpPr>
          <p:spPr bwMode="auto">
            <a:xfrm>
              <a:off x="4833536" y="4691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5057936" y="52120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p:cNvSpPr>
            <p:nvPr/>
          </p:nvSpPr>
          <p:spPr bwMode="auto">
            <a:xfrm>
              <a:off x="5218736" y="4348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5362736" y="5516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p:cNvSpPr>
            <p:nvPr/>
          </p:nvSpPr>
          <p:spPr bwMode="auto">
            <a:xfrm>
              <a:off x="5290753" y="5965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p:cNvSpPr>
            <p:nvPr/>
          </p:nvSpPr>
          <p:spPr bwMode="auto">
            <a:xfrm>
              <a:off x="5667536" y="5821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4024672" y="5525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p:cNvSpPr>
            <p:nvPr/>
          </p:nvSpPr>
          <p:spPr bwMode="auto">
            <a:xfrm>
              <a:off x="4833520" y="3752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p:cNvSpPr>
            <p:nvPr/>
          </p:nvSpPr>
          <p:spPr bwMode="auto">
            <a:xfrm>
              <a:off x="5057920" y="4273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p:cNvSpPr>
            <p:nvPr/>
          </p:nvSpPr>
          <p:spPr bwMode="auto">
            <a:xfrm>
              <a:off x="5218720" y="34095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p:cNvSpPr>
            <p:nvPr/>
          </p:nvSpPr>
          <p:spPr bwMode="auto">
            <a:xfrm>
              <a:off x="5362720" y="457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p:cNvSpPr>
            <p:nvPr/>
          </p:nvSpPr>
          <p:spPr bwMode="auto">
            <a:xfrm>
              <a:off x="5290737" y="5027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p:cNvSpPr>
            <p:nvPr/>
          </p:nvSpPr>
          <p:spPr bwMode="auto">
            <a:xfrm>
              <a:off x="5667520" y="4883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p:cNvSpPr>
            <p:nvPr/>
          </p:nvSpPr>
          <p:spPr bwMode="auto">
            <a:xfrm>
              <a:off x="4024656" y="4586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p:cNvSpPr>
            <p:nvPr/>
          </p:nvSpPr>
          <p:spPr bwMode="auto">
            <a:xfrm>
              <a:off x="5271704" y="44021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p:cNvSpPr>
            <p:nvPr/>
          </p:nvSpPr>
          <p:spPr bwMode="auto">
            <a:xfrm>
              <a:off x="4900246" y="5022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p:cNvSpPr>
            <p:nvPr/>
          </p:nvSpPr>
          <p:spPr bwMode="auto">
            <a:xfrm>
              <a:off x="3980504" y="4878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4204904" y="539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p:cNvSpPr>
            <p:nvPr/>
          </p:nvSpPr>
          <p:spPr bwMode="auto">
            <a:xfrm>
              <a:off x="4365704" y="45355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4509704" y="570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4644263" y="5581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p:cNvSpPr>
            <p:nvPr/>
          </p:nvSpPr>
          <p:spPr bwMode="auto">
            <a:xfrm>
              <a:off x="4814504" y="60090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3171640" y="5712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5191304" y="53777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p:cNvSpPr>
            <p:nvPr/>
          </p:nvSpPr>
          <p:spPr bwMode="auto">
            <a:xfrm>
              <a:off x="5424104" y="45545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5753230" y="5011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p:cNvSpPr>
            <p:nvPr/>
          </p:nvSpPr>
          <p:spPr bwMode="auto">
            <a:xfrm>
              <a:off x="4833488" y="4867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5057888" y="53878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p:cNvSpPr>
            <p:nvPr/>
          </p:nvSpPr>
          <p:spPr bwMode="auto">
            <a:xfrm>
              <a:off x="5218688" y="45239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5362688" y="56926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5497247" y="5569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p:cNvSpPr>
            <p:nvPr/>
          </p:nvSpPr>
          <p:spPr bwMode="auto">
            <a:xfrm>
              <a:off x="5667488" y="59974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4024624" y="5701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p:cNvSpPr>
            <p:nvPr/>
          </p:nvSpPr>
          <p:spPr bwMode="auto">
            <a:xfrm>
              <a:off x="5667504" y="423249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p:cNvSpPr>
            <p:nvPr/>
          </p:nvSpPr>
          <p:spPr bwMode="auto">
            <a:xfrm>
              <a:off x="5296046" y="4852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4376304" y="4708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4001518" y="518203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p:cNvSpPr>
            <p:nvPr/>
          </p:nvSpPr>
          <p:spPr bwMode="auto">
            <a:xfrm>
              <a:off x="4761504" y="436580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4905504" y="5534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p:cNvSpPr>
            <p:nvPr/>
          </p:nvSpPr>
          <p:spPr bwMode="auto">
            <a:xfrm>
              <a:off x="4833521" y="5983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p:cNvSpPr>
            <p:nvPr/>
          </p:nvSpPr>
          <p:spPr bwMode="auto">
            <a:xfrm>
              <a:off x="5210304" y="583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3567440" y="52098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5721646" y="55724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5587104" y="52080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p:cNvSpPr>
            <p:nvPr/>
          </p:nvSpPr>
          <p:spPr bwMode="auto">
            <a:xfrm>
              <a:off x="5296030" y="3914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4376288" y="3770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p:cNvSpPr>
            <p:nvPr/>
          </p:nvSpPr>
          <p:spPr bwMode="auto">
            <a:xfrm>
              <a:off x="4600688" y="42911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p:cNvSpPr>
            <p:nvPr/>
          </p:nvSpPr>
          <p:spPr bwMode="auto">
            <a:xfrm>
              <a:off x="4761488" y="34271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p:cNvSpPr>
            <p:nvPr/>
          </p:nvSpPr>
          <p:spPr bwMode="auto">
            <a:xfrm>
              <a:off x="5459920" y="47960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p:cNvSpPr>
            <p:nvPr/>
          </p:nvSpPr>
          <p:spPr bwMode="auto">
            <a:xfrm>
              <a:off x="4636888" y="38637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p:cNvSpPr>
            <p:nvPr/>
          </p:nvSpPr>
          <p:spPr bwMode="auto">
            <a:xfrm>
              <a:off x="5210288" y="49007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3567424" y="4604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5515088" y="52055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p:cNvSpPr>
            <p:nvPr/>
          </p:nvSpPr>
          <p:spPr bwMode="auto">
            <a:xfrm>
              <a:off x="5587088" y="42694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p:cNvSpPr>
            <p:nvPr/>
          </p:nvSpPr>
          <p:spPr bwMode="auto">
            <a:xfrm>
              <a:off x="4814472" y="441987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p:cNvSpPr>
            <p:nvPr/>
          </p:nvSpPr>
          <p:spPr bwMode="auto">
            <a:xfrm>
              <a:off x="4443014" y="5040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p:cNvSpPr>
            <p:nvPr/>
          </p:nvSpPr>
          <p:spPr bwMode="auto">
            <a:xfrm>
              <a:off x="3523272" y="4896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3747672" y="54171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p:cNvSpPr>
            <p:nvPr/>
          </p:nvSpPr>
          <p:spPr bwMode="auto">
            <a:xfrm>
              <a:off x="3908472" y="455318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4052472" y="57219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4187031" y="5599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p:cNvSpPr>
            <p:nvPr/>
          </p:nvSpPr>
          <p:spPr bwMode="auto">
            <a:xfrm>
              <a:off x="4357272" y="60267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2714408" y="5730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4734072" y="539541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p:cNvSpPr>
            <p:nvPr/>
          </p:nvSpPr>
          <p:spPr bwMode="auto">
            <a:xfrm>
              <a:off x="3995370" y="4133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7062280" y="5253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p:cNvSpPr>
            <p:nvPr/>
          </p:nvSpPr>
          <p:spPr bwMode="auto">
            <a:xfrm>
              <a:off x="6400144" y="25962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6624544" y="31170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6605096" y="50958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7638344" y="38440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p:cNvSpPr>
            <p:nvPr/>
          </p:nvSpPr>
          <p:spPr bwMode="auto">
            <a:xfrm>
              <a:off x="6605080" y="41572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p:cNvSpPr>
            <p:nvPr/>
          </p:nvSpPr>
          <p:spPr bwMode="auto">
            <a:xfrm>
              <a:off x="6466854" y="29276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p:cNvSpPr>
            <p:nvPr/>
          </p:nvSpPr>
          <p:spPr bwMode="auto">
            <a:xfrm>
              <a:off x="6560928" y="4449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6785328" y="4970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p:cNvSpPr>
            <p:nvPr/>
          </p:nvSpPr>
          <p:spPr bwMode="auto">
            <a:xfrm>
              <a:off x="6946128" y="410609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7090128" y="52748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p:cNvSpPr>
            <p:nvPr/>
          </p:nvSpPr>
          <p:spPr bwMode="auto">
            <a:xfrm>
              <a:off x="7018145" y="5723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7394928" y="5579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6219896" y="51100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7214680" y="5406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6552544" y="27486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6757496" y="5248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p:cNvSpPr>
            <p:nvPr/>
          </p:nvSpPr>
          <p:spPr bwMode="auto">
            <a:xfrm>
              <a:off x="6757480" y="43096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6619254" y="3080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p:cNvSpPr>
            <p:nvPr/>
          </p:nvSpPr>
          <p:spPr bwMode="auto">
            <a:xfrm>
              <a:off x="6713328" y="4601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6937728" y="5122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p:cNvSpPr>
            <p:nvPr/>
          </p:nvSpPr>
          <p:spPr bwMode="auto">
            <a:xfrm>
              <a:off x="7098528" y="425849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7242528" y="5427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p:cNvSpPr>
            <p:nvPr/>
          </p:nvSpPr>
          <p:spPr bwMode="auto">
            <a:xfrm>
              <a:off x="7170545" y="5876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p:cNvSpPr>
            <p:nvPr/>
          </p:nvSpPr>
          <p:spPr bwMode="auto">
            <a:xfrm>
              <a:off x="7547328" y="5732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6372296" y="52624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p:cNvSpPr>
            <p:nvPr/>
          </p:nvSpPr>
          <p:spPr bwMode="auto">
            <a:xfrm>
              <a:off x="7439080" y="58423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p:cNvSpPr>
            <p:nvPr/>
          </p:nvSpPr>
          <p:spPr bwMode="auto">
            <a:xfrm>
              <a:off x="6981896" y="56842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6981880" y="4745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6937728" y="5037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7162128" y="55584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p:cNvSpPr>
            <p:nvPr/>
          </p:nvSpPr>
          <p:spPr bwMode="auto">
            <a:xfrm>
              <a:off x="6309112" y="30288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p:cNvSpPr>
            <p:nvPr/>
          </p:nvSpPr>
          <p:spPr bwMode="auto">
            <a:xfrm>
              <a:off x="7269960" y="60268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p:cNvSpPr>
            <p:nvPr/>
          </p:nvSpPr>
          <p:spPr bwMode="auto">
            <a:xfrm>
              <a:off x="7657158" y="58443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p:cNvSpPr>
            <p:nvPr/>
          </p:nvSpPr>
          <p:spPr bwMode="auto">
            <a:xfrm>
              <a:off x="6128864" y="5871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6624528" y="30868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6829480" y="55864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p:cNvSpPr>
            <p:nvPr/>
          </p:nvSpPr>
          <p:spPr bwMode="auto">
            <a:xfrm>
              <a:off x="7181160" y="45943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p:cNvSpPr>
            <p:nvPr/>
          </p:nvSpPr>
          <p:spPr bwMode="auto">
            <a:xfrm>
              <a:off x="6391744" y="344951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6552544" y="258556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p:cNvSpPr>
            <p:nvPr/>
          </p:nvSpPr>
          <p:spPr bwMode="auto">
            <a:xfrm>
              <a:off x="7638377" y="58687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6372296" y="54283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p:cNvSpPr>
            <p:nvPr/>
          </p:nvSpPr>
          <p:spPr bwMode="auto">
            <a:xfrm>
              <a:off x="7181144" y="36556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p:cNvSpPr>
            <p:nvPr/>
          </p:nvSpPr>
          <p:spPr bwMode="auto">
            <a:xfrm>
              <a:off x="6391728" y="25109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p:cNvSpPr>
            <p:nvPr/>
          </p:nvSpPr>
          <p:spPr bwMode="auto">
            <a:xfrm>
              <a:off x="6624545" y="32645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p:cNvSpPr>
            <p:nvPr/>
          </p:nvSpPr>
          <p:spPr bwMode="auto">
            <a:xfrm>
              <a:off x="6372280" y="44896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6605512" y="26396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p:cNvSpPr>
            <p:nvPr/>
          </p:nvSpPr>
          <p:spPr bwMode="auto">
            <a:xfrm>
              <a:off x="6234054" y="32600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p:cNvSpPr>
            <p:nvPr/>
          </p:nvSpPr>
          <p:spPr bwMode="auto">
            <a:xfrm>
              <a:off x="6328128" y="478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6552528" y="53024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p:cNvSpPr>
            <p:nvPr/>
          </p:nvSpPr>
          <p:spPr bwMode="auto">
            <a:xfrm>
              <a:off x="6713328" y="4438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p:cNvSpPr>
            <p:nvPr/>
          </p:nvSpPr>
          <p:spPr bwMode="auto">
            <a:xfrm>
              <a:off x="5967209" y="354142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p:cNvSpPr>
            <p:nvPr/>
          </p:nvSpPr>
          <p:spPr bwMode="auto">
            <a:xfrm>
              <a:off x="6785345" y="6056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p:cNvSpPr>
            <p:nvPr/>
          </p:nvSpPr>
          <p:spPr bwMode="auto">
            <a:xfrm>
              <a:off x="7162128" y="5912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7538928" y="528077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6622328" y="316443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p:cNvSpPr>
            <p:nvPr/>
          </p:nvSpPr>
          <p:spPr bwMode="auto">
            <a:xfrm>
              <a:off x="6041939" y="302831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7223080" y="54943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p:cNvSpPr>
            <p:nvPr/>
          </p:nvSpPr>
          <p:spPr bwMode="auto">
            <a:xfrm>
              <a:off x="6209248" y="28901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7178912" y="48477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p:cNvSpPr>
            <p:nvPr/>
          </p:nvSpPr>
          <p:spPr bwMode="auto">
            <a:xfrm>
              <a:off x="5739488" y="29036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p:cNvSpPr>
            <p:nvPr/>
          </p:nvSpPr>
          <p:spPr bwMode="auto">
            <a:xfrm>
              <a:off x="6370048" y="56817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p:cNvSpPr>
            <p:nvPr/>
          </p:nvSpPr>
          <p:spPr bwMode="auto">
            <a:xfrm>
              <a:off x="7170545" y="40536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p:cNvSpPr>
            <p:nvPr/>
          </p:nvSpPr>
          <p:spPr bwMode="auto">
            <a:xfrm>
              <a:off x="7305712" y="31566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7530112" y="36774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p:cNvSpPr>
            <p:nvPr/>
          </p:nvSpPr>
          <p:spPr bwMode="auto">
            <a:xfrm>
              <a:off x="6496848" y="39906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p:cNvSpPr>
            <p:nvPr/>
          </p:nvSpPr>
          <p:spPr bwMode="auto">
            <a:xfrm>
              <a:off x="7530096" y="27388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6496832" y="30520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p:cNvSpPr>
            <p:nvPr/>
          </p:nvSpPr>
          <p:spPr bwMode="auto">
            <a:xfrm>
              <a:off x="7372422" y="3488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p:cNvSpPr>
            <p:nvPr/>
          </p:nvSpPr>
          <p:spPr bwMode="auto">
            <a:xfrm>
              <a:off x="6452680" y="3344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6677080" y="38648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p:cNvSpPr>
            <p:nvPr/>
          </p:nvSpPr>
          <p:spPr bwMode="auto">
            <a:xfrm>
              <a:off x="6837880" y="30009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p:cNvSpPr>
            <p:nvPr/>
          </p:nvSpPr>
          <p:spPr bwMode="auto">
            <a:xfrm>
              <a:off x="6909897" y="4618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6272864" y="280885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p:cNvSpPr>
            <p:nvPr/>
          </p:nvSpPr>
          <p:spPr bwMode="auto">
            <a:xfrm>
              <a:off x="6111648" y="40048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p:cNvSpPr>
            <p:nvPr/>
          </p:nvSpPr>
          <p:spPr bwMode="auto">
            <a:xfrm>
              <a:off x="7106432" y="4301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p:cNvSpPr>
            <p:nvPr/>
          </p:nvSpPr>
          <p:spPr bwMode="auto">
            <a:xfrm>
              <a:off x="7458112" y="33090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p:cNvSpPr>
            <p:nvPr/>
          </p:nvSpPr>
          <p:spPr bwMode="auto">
            <a:xfrm>
              <a:off x="6649248" y="41430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p:cNvSpPr>
            <p:nvPr/>
          </p:nvSpPr>
          <p:spPr bwMode="auto">
            <a:xfrm>
              <a:off x="6649232" y="32044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p:cNvSpPr>
            <p:nvPr/>
          </p:nvSpPr>
          <p:spPr bwMode="auto">
            <a:xfrm>
              <a:off x="7524822" y="3640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p:cNvSpPr>
            <p:nvPr/>
          </p:nvSpPr>
          <p:spPr bwMode="auto">
            <a:xfrm>
              <a:off x="6605080" y="3496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p:cNvSpPr>
            <p:nvPr/>
          </p:nvSpPr>
          <p:spPr bwMode="auto">
            <a:xfrm>
              <a:off x="6829480" y="40172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p:cNvSpPr>
            <p:nvPr/>
          </p:nvSpPr>
          <p:spPr bwMode="auto">
            <a:xfrm>
              <a:off x="6990280" y="31533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p:cNvSpPr>
            <p:nvPr/>
          </p:nvSpPr>
          <p:spPr bwMode="auto">
            <a:xfrm>
              <a:off x="7134280" y="4322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p:cNvSpPr>
            <p:nvPr/>
          </p:nvSpPr>
          <p:spPr bwMode="auto">
            <a:xfrm>
              <a:off x="6662280" y="37042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p:cNvSpPr>
            <p:nvPr/>
          </p:nvSpPr>
          <p:spPr bwMode="auto">
            <a:xfrm>
              <a:off x="6264048" y="4157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7495047" y="473065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p:cNvSpPr>
            <p:nvPr/>
          </p:nvSpPr>
          <p:spPr bwMode="auto">
            <a:xfrm>
              <a:off x="6873632" y="3640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p:cNvSpPr>
            <p:nvPr/>
          </p:nvSpPr>
          <p:spPr bwMode="auto">
            <a:xfrm>
              <a:off x="6829480" y="39324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p:cNvSpPr>
            <p:nvPr/>
          </p:nvSpPr>
          <p:spPr bwMode="auto">
            <a:xfrm>
              <a:off x="7053880" y="44532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p:cNvSpPr>
            <p:nvPr/>
          </p:nvSpPr>
          <p:spPr bwMode="auto">
            <a:xfrm>
              <a:off x="7214680" y="35892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7161712" y="49216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6535094" y="30736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6020616" y="47664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p:cNvSpPr>
            <p:nvPr/>
          </p:nvSpPr>
          <p:spPr bwMode="auto">
            <a:xfrm>
              <a:off x="7530096" y="36472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p:cNvSpPr>
            <p:nvPr/>
          </p:nvSpPr>
          <p:spPr bwMode="auto">
            <a:xfrm>
              <a:off x="6721232" y="44812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p:cNvSpPr>
            <p:nvPr/>
          </p:nvSpPr>
          <p:spPr bwMode="auto">
            <a:xfrm>
              <a:off x="7072912" y="34891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p:cNvSpPr>
            <p:nvPr/>
          </p:nvSpPr>
          <p:spPr bwMode="auto">
            <a:xfrm>
              <a:off x="7297312" y="40099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p:cNvSpPr>
            <p:nvPr/>
          </p:nvSpPr>
          <p:spPr bwMode="auto">
            <a:xfrm>
              <a:off x="7458112" y="31459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p:cNvSpPr>
            <p:nvPr/>
          </p:nvSpPr>
          <p:spPr bwMode="auto">
            <a:xfrm>
              <a:off x="6516313" y="309792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p:cNvSpPr>
            <p:nvPr/>
          </p:nvSpPr>
          <p:spPr bwMode="auto">
            <a:xfrm>
              <a:off x="6264048" y="43231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p:cNvSpPr>
            <p:nvPr/>
          </p:nvSpPr>
          <p:spPr bwMode="auto">
            <a:xfrm>
              <a:off x="7072896" y="25505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p:cNvSpPr>
            <p:nvPr/>
          </p:nvSpPr>
          <p:spPr bwMode="auto">
            <a:xfrm>
              <a:off x="7297296" y="297581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p:cNvSpPr>
            <p:nvPr/>
          </p:nvSpPr>
          <p:spPr bwMode="auto">
            <a:xfrm>
              <a:off x="7530113" y="38249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p:cNvSpPr>
            <p:nvPr/>
          </p:nvSpPr>
          <p:spPr bwMode="auto">
            <a:xfrm>
              <a:off x="6264032" y="33845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p:cNvSpPr>
            <p:nvPr/>
          </p:nvSpPr>
          <p:spPr bwMode="auto">
            <a:xfrm>
              <a:off x="7644480" y="3352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7139622" y="38205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p:cNvSpPr>
            <p:nvPr/>
          </p:nvSpPr>
          <p:spPr bwMode="auto">
            <a:xfrm>
              <a:off x="6219880" y="36765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p:cNvSpPr>
            <p:nvPr/>
          </p:nvSpPr>
          <p:spPr bwMode="auto">
            <a:xfrm>
              <a:off x="6444280" y="41973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p:cNvSpPr>
            <p:nvPr/>
          </p:nvSpPr>
          <p:spPr bwMode="auto">
            <a:xfrm>
              <a:off x="6605080" y="33333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6677097" y="49509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p:cNvSpPr>
            <p:nvPr/>
          </p:nvSpPr>
          <p:spPr bwMode="auto">
            <a:xfrm>
              <a:off x="7753659" y="367738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p:cNvSpPr>
            <p:nvPr/>
          </p:nvSpPr>
          <p:spPr bwMode="auto">
            <a:xfrm>
              <a:off x="7114832" y="4389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p:cNvSpPr>
            <p:nvPr/>
          </p:nvSpPr>
          <p:spPr bwMode="auto">
            <a:xfrm>
              <a:off x="7114816" y="345053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p:cNvSpPr>
            <p:nvPr/>
          </p:nvSpPr>
          <p:spPr bwMode="auto">
            <a:xfrm>
              <a:off x="7070664" y="374252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6281248" y="25977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p:cNvSpPr>
            <p:nvPr/>
          </p:nvSpPr>
          <p:spPr bwMode="auto">
            <a:xfrm>
              <a:off x="7285042" y="3389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p:cNvSpPr>
            <p:nvPr/>
          </p:nvSpPr>
          <p:spPr bwMode="auto">
            <a:xfrm>
              <a:off x="6261800" y="457652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7214680" y="5406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p:cNvSpPr>
            <p:nvPr/>
          </p:nvSpPr>
          <p:spPr bwMode="auto">
            <a:xfrm>
              <a:off x="6776944" y="32694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6757496" y="5248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p:cNvSpPr>
            <p:nvPr/>
          </p:nvSpPr>
          <p:spPr bwMode="auto">
            <a:xfrm>
              <a:off x="7790744" y="39964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p:cNvSpPr>
            <p:nvPr/>
          </p:nvSpPr>
          <p:spPr bwMode="auto">
            <a:xfrm>
              <a:off x="6757480" y="43096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p:cNvSpPr>
            <p:nvPr/>
          </p:nvSpPr>
          <p:spPr bwMode="auto">
            <a:xfrm>
              <a:off x="6619254" y="3080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7242528" y="508358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p:cNvSpPr>
            <p:nvPr/>
          </p:nvSpPr>
          <p:spPr bwMode="auto">
            <a:xfrm>
              <a:off x="7194012" y="32392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7242528" y="5427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p:cNvSpPr>
            <p:nvPr/>
          </p:nvSpPr>
          <p:spPr bwMode="auto">
            <a:xfrm>
              <a:off x="7547328" y="5732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6372296" y="52624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7367080" y="55587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6704944" y="29010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6909896" y="54006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p:cNvSpPr>
            <p:nvPr/>
          </p:nvSpPr>
          <p:spPr bwMode="auto">
            <a:xfrm>
              <a:off x="6909880" y="44620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p:cNvSpPr>
            <p:nvPr/>
          </p:nvSpPr>
          <p:spPr bwMode="auto">
            <a:xfrm>
              <a:off x="6771654" y="32324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6865728" y="4754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7090128" y="52748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p:cNvSpPr>
            <p:nvPr/>
          </p:nvSpPr>
          <p:spPr bwMode="auto">
            <a:xfrm>
              <a:off x="6237112" y="274530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7394928" y="5579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p:cNvSpPr>
            <p:nvPr/>
          </p:nvSpPr>
          <p:spPr bwMode="auto">
            <a:xfrm>
              <a:off x="7322945" y="6028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p:cNvSpPr>
            <p:nvPr/>
          </p:nvSpPr>
          <p:spPr bwMode="auto">
            <a:xfrm>
              <a:off x="7699728" y="5884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6524696" y="54148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p:cNvSpPr>
            <p:nvPr/>
          </p:nvSpPr>
          <p:spPr bwMode="auto">
            <a:xfrm>
              <a:off x="7591480" y="59947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7090128" y="51900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p:cNvSpPr>
            <p:nvPr/>
          </p:nvSpPr>
          <p:spPr bwMode="auto">
            <a:xfrm>
              <a:off x="7314528" y="57108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p:cNvSpPr>
            <p:nvPr/>
          </p:nvSpPr>
          <p:spPr bwMode="auto">
            <a:xfrm>
              <a:off x="7619328" y="6015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p:cNvSpPr>
            <p:nvPr/>
          </p:nvSpPr>
          <p:spPr bwMode="auto">
            <a:xfrm>
              <a:off x="5603920" y="26223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p:cNvSpPr>
            <p:nvPr/>
          </p:nvSpPr>
          <p:spPr bwMode="auto">
            <a:xfrm>
              <a:off x="7809558" y="5996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p:cNvSpPr>
            <p:nvPr/>
          </p:nvSpPr>
          <p:spPr bwMode="auto">
            <a:xfrm>
              <a:off x="6281264" y="60240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p:cNvSpPr>
            <p:nvPr/>
          </p:nvSpPr>
          <p:spPr bwMode="auto">
            <a:xfrm>
              <a:off x="6776928" y="32392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p:cNvSpPr>
            <p:nvPr/>
          </p:nvSpPr>
          <p:spPr bwMode="auto">
            <a:xfrm>
              <a:off x="5865646" y="27247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7557960" y="52675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6704944" y="273796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p:cNvSpPr>
            <p:nvPr/>
          </p:nvSpPr>
          <p:spPr bwMode="auto">
            <a:xfrm>
              <a:off x="5825278" y="32680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6524696" y="55807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p:cNvSpPr>
            <p:nvPr/>
          </p:nvSpPr>
          <p:spPr bwMode="auto">
            <a:xfrm>
              <a:off x="7333544" y="38080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p:cNvSpPr>
            <p:nvPr/>
          </p:nvSpPr>
          <p:spPr bwMode="auto">
            <a:xfrm>
              <a:off x="6776945" y="34169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p:cNvSpPr>
            <p:nvPr/>
          </p:nvSpPr>
          <p:spPr bwMode="auto">
            <a:xfrm>
              <a:off x="6524680" y="46420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6757912" y="2792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p:cNvSpPr>
            <p:nvPr/>
          </p:nvSpPr>
          <p:spPr bwMode="auto">
            <a:xfrm>
              <a:off x="6386454" y="34124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6480528" y="493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6704928" y="54548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7379623" y="493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p:cNvSpPr>
            <p:nvPr/>
          </p:nvSpPr>
          <p:spPr bwMode="auto">
            <a:xfrm>
              <a:off x="7009728" y="5759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7691328" y="543317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p:cNvSpPr>
            <p:nvPr/>
          </p:nvSpPr>
          <p:spPr bwMode="auto">
            <a:xfrm>
              <a:off x="6774728" y="331683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p:cNvSpPr>
            <p:nvPr/>
          </p:nvSpPr>
          <p:spPr bwMode="auto">
            <a:xfrm>
              <a:off x="6979680" y="58164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p:cNvSpPr>
            <p:nvPr/>
          </p:nvSpPr>
          <p:spPr bwMode="auto">
            <a:xfrm>
              <a:off x="7375480" y="56467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7555712" y="55209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p:cNvSpPr>
            <p:nvPr/>
          </p:nvSpPr>
          <p:spPr bwMode="auto">
            <a:xfrm>
              <a:off x="6702696" y="299137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p:cNvSpPr>
            <p:nvPr/>
          </p:nvSpPr>
          <p:spPr bwMode="auto">
            <a:xfrm>
              <a:off x="6522448" y="58341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7338100" y="42624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7293948" y="45544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p:cNvSpPr>
            <p:nvPr/>
          </p:nvSpPr>
          <p:spPr bwMode="auto">
            <a:xfrm>
              <a:off x="7679148" y="42113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7490500" y="4414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7831548" y="43637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7446348" y="4543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p:cNvSpPr>
            <p:nvPr/>
          </p:nvSpPr>
          <p:spPr bwMode="auto">
            <a:xfrm>
              <a:off x="7903565" y="41588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p:cNvSpPr>
            <p:nvPr/>
          </p:nvSpPr>
          <p:spPr bwMode="auto">
            <a:xfrm>
              <a:off x="7410100" y="39700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7839452" y="440644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p:cNvSpPr>
            <p:nvPr/>
          </p:nvSpPr>
          <p:spPr bwMode="auto">
            <a:xfrm>
              <a:off x="7382268" y="42483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p:cNvSpPr>
            <p:nvPr/>
          </p:nvSpPr>
          <p:spPr bwMode="auto">
            <a:xfrm>
              <a:off x="7562500" y="41224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7867300" y="44272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p:cNvSpPr>
            <p:nvPr/>
          </p:nvSpPr>
          <p:spPr bwMode="auto">
            <a:xfrm>
              <a:off x="7562500" y="40376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7786900" y="45584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7454252" y="458650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p:cNvSpPr>
            <p:nvPr/>
          </p:nvSpPr>
          <p:spPr bwMode="auto">
            <a:xfrm>
              <a:off x="7872642" y="392574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7847852" y="4494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7490500" y="4414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7831548" y="43637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7642900" y="45672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7385259" y="50146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7341107" y="530667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7726307" y="49635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7537659" y="51670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7878707" y="51159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7493507" y="52959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7950724" y="49110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p:cNvSpPr>
            <p:nvPr/>
          </p:nvSpPr>
          <p:spPr bwMode="auto">
            <a:xfrm>
              <a:off x="6440874" y="3712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7886611" y="51586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p:cNvSpPr>
            <p:nvPr/>
          </p:nvSpPr>
          <p:spPr bwMode="auto">
            <a:xfrm>
              <a:off x="7087104" y="29142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7609659" y="487468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7914459" y="517948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7609659" y="47898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7834059" y="53106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p:cNvSpPr>
            <p:nvPr/>
          </p:nvSpPr>
          <p:spPr bwMode="auto">
            <a:xfrm>
              <a:off x="7797593" y="5632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7919801" y="4677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7895011" y="52465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7537659" y="51670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7878707" y="51159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7690059" y="53194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3174634" y="22991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3396040" y="23083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3470320" y="25505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3748864" y="23737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3595288" y="21657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3831098" y="21215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4052504" y="21307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4126784" y="23728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4405328" y="21960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4251752" y="19881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4598178" y="1977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5083880" y="18441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4063104" y="18283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5436704" y="19094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5283128" y="17015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4108466" y="25482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4329872" y="25573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4404152" y="27995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4682696" y="26227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4529120" y="24147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3469562" y="30147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3690968" y="30239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3765248" y="3266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4043792" y="30892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3890216" y="28813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4260450" y="3003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4481856" y="30126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p:cNvSpPr>
            <p:nvPr/>
          </p:nvSpPr>
          <p:spPr bwMode="auto">
            <a:xfrm>
              <a:off x="4556136" y="32548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4834680" y="30780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4681104" y="2870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2879358" y="27755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3100764" y="278467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3175044" y="30268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3453588" y="28500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3300012" y="26420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3565140" y="25955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3786546" y="2604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3860826" y="28468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4139370" y="26700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3985794" y="24620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4469723" y="24889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4691129" y="24980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4765409" y="27402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5043953" y="25634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4890377" y="23554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5299313" y="21274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5520719" y="21366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5594999" y="2378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5873543" y="2201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5719967" y="19940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5955777" y="19498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6177183" y="19589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6251463" y="22011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6233145" y="23764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5262452" y="2765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5689819" y="24237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5911225" y="2432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6264049" y="2498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6110473" y="22903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5737697" y="25189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5959103" y="25280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6033383" y="27702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6311927" y="25934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6158351" y="23854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6394161" y="23413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6615567" y="23504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6689847" y="25926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6671529" y="27679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5863075" y="28618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6128203" y="28152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6349609" y="2824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6702433" y="28897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6548857" y="26818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6050368" y="18324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6271774" y="18416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6346054" y="20837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6624598" y="1906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6471022" y="16990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6706832" y="1654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6928238" y="16639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7002518" y="19061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6984200" y="20814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6175746" y="21753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6440874" y="21287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6662280" y="21379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7015104" y="2203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6861528" y="19953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6651082" y="24229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6872488" y="24321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6946768" y="26743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7225312" y="24974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7071736" y="22895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7307546" y="22453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7528952" y="22545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7603232" y="24966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7584914" y="26720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6776460" y="27658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7041588" y="27193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7262994" y="27284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7615818" y="2793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7462242" y="25858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6888568" y="1861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7109974" y="1871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7184254" y="21132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7462798" y="19364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7309222" y="17284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7545032" y="16843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7766438" y="16934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7840718" y="19356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7822400" y="21109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7013946" y="22048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7279074" y="21582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7500480" y="21673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7853304" y="22327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7699728" y="20248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3412776" y="34234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3634182" y="34325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3708462" y="36747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3987006" y="34979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5376719" y="37379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4069240" y="32457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4290646" y="32549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4364926" y="34971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4346608" y="36724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3538154" y="37663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3803282" y="37197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4024688" y="37288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4377512" y="37942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4223936" y="3586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2427201" y="34425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2648607" y="34516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2722887" y="36938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3001431" y="35170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2847855" y="33090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3083665" y="32648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3305071" y="32740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3379351" y="35161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3361033" y="36915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2552579" y="37853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2817707" y="37388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3039113" y="3747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3391937" y="38133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3238361" y="36053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2244260" y="26410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2465666" y="26502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2539946" y="28924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2818490" y="27156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2664914" y="25076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2900724" y="24634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3122130" y="24726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3196410" y="27147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3178092" y="28901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2369638" y="29839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2634766" y="29374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2856172" y="29465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3208996" y="30119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3055420" y="28039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2232452" y="20590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2453858" y="20682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2528138" y="23104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2806682" y="21335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2653106" y="19256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2888916" y="18814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3110322" y="18906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3184602" y="21327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3166284" y="23081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2357830" y="24019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2622958" y="23554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2844364" y="23645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3197188" y="24299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3043612" y="22219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p:cNvSpPr>
            <p:nvPr/>
          </p:nvSpPr>
          <p:spPr bwMode="auto">
            <a:xfrm>
              <a:off x="3283689" y="38819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p:cNvSpPr>
            <p:nvPr/>
          </p:nvSpPr>
          <p:spPr bwMode="auto">
            <a:xfrm>
              <a:off x="3239537" y="41739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p:cNvSpPr>
            <p:nvPr/>
          </p:nvSpPr>
          <p:spPr bwMode="auto">
            <a:xfrm>
              <a:off x="3624737" y="3830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p:cNvSpPr>
            <p:nvPr/>
          </p:nvSpPr>
          <p:spPr bwMode="auto">
            <a:xfrm>
              <a:off x="3436089" y="40343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p:cNvSpPr>
            <p:nvPr/>
          </p:nvSpPr>
          <p:spPr bwMode="auto">
            <a:xfrm>
              <a:off x="3391937" y="43263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p:cNvSpPr>
            <p:nvPr/>
          </p:nvSpPr>
          <p:spPr bwMode="auto">
            <a:xfrm>
              <a:off x="3777137" y="39831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p:cNvSpPr>
            <p:nvPr/>
          </p:nvSpPr>
          <p:spPr bwMode="auto">
            <a:xfrm>
              <a:off x="3660489" y="44703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p:cNvSpPr>
            <p:nvPr/>
          </p:nvSpPr>
          <p:spPr bwMode="auto">
            <a:xfrm>
              <a:off x="3640049" y="41096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p:cNvSpPr>
            <p:nvPr/>
          </p:nvSpPr>
          <p:spPr bwMode="auto">
            <a:xfrm>
              <a:off x="3050889" y="42143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p:cNvSpPr>
            <p:nvPr/>
          </p:nvSpPr>
          <p:spPr bwMode="auto">
            <a:xfrm>
              <a:off x="3006737" y="45063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p:cNvSpPr>
            <p:nvPr/>
          </p:nvSpPr>
          <p:spPr bwMode="auto">
            <a:xfrm>
              <a:off x="3391937" y="41632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p:cNvSpPr>
            <p:nvPr/>
          </p:nvSpPr>
          <p:spPr bwMode="auto">
            <a:xfrm>
              <a:off x="3549548" y="32704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3783981" y="21366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5146753" y="35927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4825121" y="2115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4690415" y="22239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3416029" y="19710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3262453" y="17630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3498263" y="17188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3719669" y="1728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3793949" y="19702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3775631" y="21455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2967177" y="22393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4305512" y="18186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3453711" y="2201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3652959" y="20593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V="1">
              <a:off x="5937646" y="1654847"/>
              <a:ext cx="154970" cy="4593862"/>
            </a:xfrm>
            <a:prstGeom prst="line">
              <a:avLst/>
            </a:prstGeom>
            <a:ln w="38100">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79" name="Блок-схема: узел 978"/>
            <p:cNvSpPr>
              <a:spLocks/>
            </p:cNvSpPr>
            <p:nvPr/>
          </p:nvSpPr>
          <p:spPr bwMode="auto">
            <a:xfrm>
              <a:off x="5620701" y="28183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4891083" y="17104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5269003" y="17096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5250685" y="18849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4709105" y="16934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5281589" y="20067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5128013" y="1798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5519043" y="20268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5452889" y="1708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5830809" y="17079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5812491" y="1883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5719075" y="31208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5843395" y="20050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5689819" y="17971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5447043" y="24543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5380889" y="21362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5758809" y="21354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5740491" y="23108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5418571" y="23672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5771395" y="24326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5617819" y="22246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699" name="Прямая соединительная линия 698"/>
            <p:cNvCxnSpPr/>
            <p:nvPr/>
          </p:nvCxnSpPr>
          <p:spPr bwMode="auto">
            <a:xfrm flipH="1" flipV="1">
              <a:off x="5006952" y="1654847"/>
              <a:ext cx="1577922" cy="4594832"/>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Прямая со стрелкой 10"/>
            <p:cNvCxnSpPr/>
            <p:nvPr/>
          </p:nvCxnSpPr>
          <p:spPr bwMode="auto">
            <a:xfrm flipH="1">
              <a:off x="5207247" y="2153492"/>
              <a:ext cx="847978" cy="14047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9" name="Прямая со стрелкой 708"/>
            <p:cNvCxnSpPr>
              <a:endCxn id="542" idx="1"/>
            </p:cNvCxnSpPr>
            <p:nvPr/>
          </p:nvCxnSpPr>
          <p:spPr bwMode="auto">
            <a:xfrm flipV="1">
              <a:off x="5967209" y="5702795"/>
              <a:ext cx="423927" cy="8185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7" name="Picture 5" descr="C:\Users\torch\AppData\Local\Microsoft\Windows\Temporary Internet Files\Content.IE5\NWARSP42\hand-finger-arm-person-point-15362-large[1].png"/>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rot="5400000">
              <a:off x="4698072" y="1779915"/>
              <a:ext cx="360000" cy="50940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Группа 34"/>
            <p:cNvGrpSpPr/>
            <p:nvPr/>
          </p:nvGrpSpPr>
          <p:grpSpPr>
            <a:xfrm>
              <a:off x="2266541" y="4935139"/>
              <a:ext cx="1570707" cy="1201530"/>
              <a:chOff x="1495214" y="4896533"/>
              <a:chExt cx="1570707" cy="1201530"/>
            </a:xfrm>
          </p:grpSpPr>
          <p:sp>
            <p:nvSpPr>
              <p:cNvPr id="1028" name="Прямоугольник 1027"/>
              <p:cNvSpPr/>
              <p:nvPr/>
            </p:nvSpPr>
            <p:spPr bwMode="auto">
              <a:xfrm>
                <a:off x="1527202" y="4908080"/>
                <a:ext cx="1538719" cy="118998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29" name="Прямая соединительная линия 1028"/>
              <p:cNvCxnSpPr/>
              <p:nvPr/>
            </p:nvCxnSpPr>
            <p:spPr bwMode="auto">
              <a:xfrm>
                <a:off x="2554913" y="5497307"/>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0" name="Прямая соединительная линия 1029"/>
              <p:cNvCxnSpPr/>
              <p:nvPr/>
            </p:nvCxnSpPr>
            <p:spPr bwMode="auto">
              <a:xfrm flipV="1">
                <a:off x="2554913" y="5025008"/>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 name="TextBox 1030"/>
              <p:cNvSpPr txBox="1"/>
              <p:nvPr/>
            </p:nvSpPr>
            <p:spPr>
              <a:xfrm>
                <a:off x="1495214" y="4896533"/>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32" name="TextBox 1031"/>
              <p:cNvSpPr txBox="1"/>
              <p:nvPr/>
            </p:nvSpPr>
            <p:spPr>
              <a:xfrm>
                <a:off x="1495214" y="5080741"/>
                <a:ext cx="1043743" cy="338554"/>
              </a:xfrm>
              <a:prstGeom prst="rect">
                <a:avLst/>
              </a:prstGeom>
              <a:noFill/>
            </p:spPr>
            <p:txBody>
              <a:bodyPr wrap="square" rtlCol="0">
                <a:spAutoFit/>
              </a:bodyPr>
              <a:lstStyle/>
              <a:p>
                <a:r>
                  <a:rPr lang="en-US" sz="800" dirty="0" smtClean="0"/>
                  <a:t>Learned boundary, 1</a:t>
                </a:r>
                <a:r>
                  <a:rPr lang="en-US" sz="800" baseline="30000" dirty="0" smtClean="0"/>
                  <a:t>st </a:t>
                </a:r>
                <a:r>
                  <a:rPr lang="en-US" sz="800" dirty="0" smtClean="0"/>
                  <a:t>stage </a:t>
                </a:r>
                <a:endParaRPr lang="ru-RU" sz="800" dirty="0"/>
              </a:p>
            </p:txBody>
          </p:sp>
          <p:sp>
            <p:nvSpPr>
              <p:cNvPr id="1033" name="Блок-схема: узел 1032"/>
              <p:cNvSpPr>
                <a:spLocks/>
              </p:cNvSpPr>
              <p:nvPr/>
            </p:nvSpPr>
            <p:spPr bwMode="auto">
              <a:xfrm>
                <a:off x="2554913" y="56877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4" name="Блок-схема: узел 1033"/>
              <p:cNvSpPr>
                <a:spLocks/>
              </p:cNvSpPr>
              <p:nvPr/>
            </p:nvSpPr>
            <p:spPr bwMode="auto">
              <a:xfrm>
                <a:off x="2808762" y="56740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5" name="TextBox 1034"/>
              <p:cNvSpPr txBox="1"/>
              <p:nvPr/>
            </p:nvSpPr>
            <p:spPr>
              <a:xfrm>
                <a:off x="1495214" y="5695377"/>
                <a:ext cx="1058303" cy="215444"/>
              </a:xfrm>
              <a:prstGeom prst="rect">
                <a:avLst/>
              </a:prstGeom>
              <a:noFill/>
            </p:spPr>
            <p:txBody>
              <a:bodyPr wrap="none" rtlCol="0">
                <a:spAutoFit/>
              </a:bodyPr>
              <a:lstStyle/>
              <a:p>
                <a:r>
                  <a:rPr lang="en-US" sz="800" dirty="0" smtClean="0"/>
                  <a:t>Source samples, </a:t>
                </a:r>
                <a:r>
                  <a:rPr lang="en-US" sz="800" dirty="0" smtClean="0">
                    <a:latin typeface="Monotype Corsiva"/>
                  </a:rPr>
                  <a:t></a:t>
                </a:r>
                <a:endParaRPr lang="ru-RU" sz="800" dirty="0"/>
              </a:p>
            </p:txBody>
          </p:sp>
          <mc:AlternateContent xmlns:mc="http://schemas.openxmlformats.org/markup-compatibility/2006" xmlns:a14="http://schemas.microsoft.com/office/drawing/2010/main">
            <mc:Choice Requires="a14">
              <p:sp>
                <p:nvSpPr>
                  <p:cNvPr id="1036" name="TextBox 1035"/>
                  <p:cNvSpPr txBox="1"/>
                  <p:nvPr/>
                </p:nvSpPr>
                <p:spPr>
                  <a:xfrm>
                    <a:off x="1495214" y="5879587"/>
                    <a:ext cx="1077539" cy="215444"/>
                  </a:xfrm>
                  <a:prstGeom prst="rect">
                    <a:avLst/>
                  </a:prstGeom>
                  <a:noFill/>
                </p:spPr>
                <p:txBody>
                  <a:bodyPr wrap="none" rtlCol="0">
                    <a:spAutoFit/>
                  </a:bodyPr>
                  <a:lstStyle/>
                  <a:p>
                    <a:r>
                      <a:rPr lang="en-US" sz="800" dirty="0" smtClean="0"/>
                      <a:t>Target samples, </a:t>
                    </a:r>
                    <a14:m>
                      <m:oMath xmlns:m="http://schemas.openxmlformats.org/officeDocument/2006/math">
                        <m:r>
                          <a:rPr lang="en-US" sz="800" i="1" dirty="0" smtClean="0">
                            <a:latin typeface="Cambria Math"/>
                          </a:rPr>
                          <m:t>𝐷𝑠</m:t>
                        </m:r>
                      </m:oMath>
                    </a14:m>
                    <a:endParaRPr lang="ru-RU" sz="800" dirty="0"/>
                  </a:p>
                </p:txBody>
              </p:sp>
            </mc:Choice>
            <mc:Fallback xmlns="">
              <p:sp>
                <p:nvSpPr>
                  <p:cNvPr id="1036" name="TextBox 1035"/>
                  <p:cNvSpPr txBox="1">
                    <a:spLocks noRot="1" noChangeAspect="1" noMove="1" noResize="1" noEditPoints="1" noAdjustHandles="1" noChangeArrowheads="1" noChangeShapeType="1" noTextEdit="1"/>
                  </p:cNvSpPr>
                  <p:nvPr/>
                </p:nvSpPr>
                <p:spPr>
                  <a:xfrm>
                    <a:off x="1495214" y="5879587"/>
                    <a:ext cx="1077539" cy="215444"/>
                  </a:xfrm>
                  <a:prstGeom prst="rect">
                    <a:avLst/>
                  </a:prstGeom>
                  <a:blipFill rotWithShape="1">
                    <a:blip r:embed="rId5"/>
                    <a:stretch>
                      <a:fillRect b="-8571"/>
                    </a:stretch>
                  </a:blipFill>
                </p:spPr>
                <p:txBody>
                  <a:bodyPr/>
                  <a:lstStyle/>
                  <a:p>
                    <a:r>
                      <a:rPr lang="ru-RU">
                        <a:noFill/>
                      </a:rPr>
                      <a:t> </a:t>
                    </a:r>
                  </a:p>
                </p:txBody>
              </p:sp>
            </mc:Fallback>
          </mc:AlternateContent>
          <p:sp>
            <p:nvSpPr>
              <p:cNvPr id="1037" name="Блок-схема: узел 1036"/>
              <p:cNvSpPr>
                <a:spLocks/>
              </p:cNvSpPr>
              <p:nvPr/>
            </p:nvSpPr>
            <p:spPr bwMode="auto">
              <a:xfrm>
                <a:off x="2554913" y="59121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2" name="TextBox 971"/>
              <p:cNvSpPr txBox="1"/>
              <p:nvPr/>
            </p:nvSpPr>
            <p:spPr>
              <a:xfrm>
                <a:off x="1495214" y="5388059"/>
                <a:ext cx="1043743" cy="338554"/>
              </a:xfrm>
              <a:prstGeom prst="rect">
                <a:avLst/>
              </a:prstGeom>
              <a:noFill/>
            </p:spPr>
            <p:txBody>
              <a:bodyPr wrap="square" rtlCol="0">
                <a:spAutoFit/>
              </a:bodyPr>
              <a:lstStyle/>
              <a:p>
                <a:r>
                  <a:rPr lang="en-US" sz="800" dirty="0" smtClean="0"/>
                  <a:t>Learned boundary, 2</a:t>
                </a:r>
                <a:r>
                  <a:rPr lang="en-US" sz="800" baseline="30000" dirty="0" smtClean="0"/>
                  <a:t>nd</a:t>
                </a:r>
                <a:r>
                  <a:rPr lang="en-US" sz="800" dirty="0" smtClean="0"/>
                  <a:t> stage </a:t>
                </a:r>
                <a:endParaRPr lang="ru-RU" sz="800" dirty="0"/>
              </a:p>
            </p:txBody>
          </p:sp>
          <p:cxnSp>
            <p:nvCxnSpPr>
              <p:cNvPr id="974" name="Прямая соединительная линия 973"/>
              <p:cNvCxnSpPr/>
              <p:nvPr/>
            </p:nvCxnSpPr>
            <p:spPr bwMode="auto">
              <a:xfrm>
                <a:off x="2554913" y="5200378"/>
                <a:ext cx="403614" cy="99"/>
              </a:xfrm>
              <a:prstGeom prst="line">
                <a:avLst/>
              </a:prstGeom>
              <a:ln w="38100">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grpSp>
        <p:sp>
          <p:nvSpPr>
            <p:cNvPr id="29" name="Прямоугольник 28"/>
            <p:cNvSpPr/>
            <p:nvPr/>
          </p:nvSpPr>
          <p:spPr bwMode="auto">
            <a:xfrm>
              <a:off x="3574028" y="1916132"/>
              <a:ext cx="1107574" cy="318805"/>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smtClean="0">
                  <a:solidFill>
                    <a:srgbClr val="FFFF00"/>
                  </a:solidFill>
                </a:rPr>
                <a:t>AUC, KS, CvM</a:t>
              </a:r>
              <a:endParaRPr lang="ru-RU" sz="1600" dirty="0">
                <a:solidFill>
                  <a:srgbClr val="FFFF00"/>
                </a:solidFill>
              </a:endParaRPr>
            </a:p>
          </p:txBody>
        </p:sp>
      </p:grpSp>
    </p:spTree>
    <p:extLst>
      <p:ext uri="{BB962C8B-B14F-4D97-AF65-F5344CB8AC3E}">
        <p14:creationId xmlns:p14="http://schemas.microsoft.com/office/powerpoint/2010/main" val="2172194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 (code)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51</a:t>
            </a:fld>
            <a:endParaRPr lang="ru-RU" altLang="ru-RU" dirty="0"/>
          </a:p>
        </p:txBody>
      </p:sp>
      <p:grpSp>
        <p:nvGrpSpPr>
          <p:cNvPr id="5" name="Группа 4"/>
          <p:cNvGrpSpPr/>
          <p:nvPr/>
        </p:nvGrpSpPr>
        <p:grpSpPr>
          <a:xfrm>
            <a:off x="395536" y="1700812"/>
            <a:ext cx="7776864" cy="4536504"/>
            <a:chOff x="539552" y="1700808"/>
            <a:chExt cx="7418784" cy="4536504"/>
          </a:xfrm>
        </p:grpSpPr>
        <p:sp>
          <p:nvSpPr>
            <p:cNvPr id="14" name="Блок-схема: документ 13"/>
            <p:cNvSpPr/>
            <p:nvPr/>
          </p:nvSpPr>
          <p:spPr bwMode="auto">
            <a:xfrm>
              <a:off x="539552" y="1700812"/>
              <a:ext cx="7418784" cy="4536500"/>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scipy.optimize import minimize</a:t>
              </a:r>
            </a:p>
            <a:p>
              <a:r>
                <a:rPr kumimoji="0" lang="en-US"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pretrain = True</a:t>
              </a:r>
            </a:p>
            <a:p>
              <a:r>
                <a:rPr lang="en-US" sz="1400" dirty="0">
                  <a:latin typeface="Courier New" panose="02070309020205020404" pitchFamily="49" charset="0"/>
                  <a:cs typeface="Courier New" panose="02070309020205020404" pitchFamily="49" charset="0"/>
                </a:rPr>
                <a:t>if pretrain:</a:t>
              </a:r>
            </a:p>
            <a:p>
              <a:r>
                <a:rPr lang="en-US" sz="1400" dirty="0">
                  <a:latin typeface="Courier New" panose="02070309020205020404" pitchFamily="49" charset="0"/>
                  <a:cs typeface="Courier New" panose="02070309020205020404" pitchFamily="49" charset="0"/>
                </a:rPr>
                <a:t>    # pretrain model</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model.fit(Xt, yt_categorical, batch_size=64, nb_epoch=1,</a:t>
              </a:r>
            </a:p>
            <a:p>
              <a:r>
                <a:rPr lang="en-US" sz="1400" dirty="0">
                  <a:latin typeface="Courier New" panose="02070309020205020404" pitchFamily="49" charset="0"/>
                  <a:cs typeface="Courier New" panose="02070309020205020404" pitchFamily="49" charset="0"/>
                </a:rPr>
                <a:t>              validation_data=None, verbose=2, show_accuracy=True)</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x0 = get_weights(model)</a:t>
              </a:r>
            </a:p>
            <a:p>
              <a:r>
                <a:rPr lang="en-US" sz="1400" dirty="0">
                  <a:latin typeface="Courier New" panose="02070309020205020404" pitchFamily="49" charset="0"/>
                  <a:cs typeface="Courier New" panose="02070309020205020404" pitchFamily="49" charset="0"/>
                </a:rPr>
                <a:t>print("Optimize %d weights" % len(x0))</a:t>
              </a:r>
            </a:p>
            <a:p>
              <a:r>
                <a:rPr lang="en-US" sz="1400" dirty="0">
                  <a:latin typeface="Courier New" panose="02070309020205020404" pitchFamily="49" charset="0"/>
                  <a:cs typeface="Courier New" panose="02070309020205020404" pitchFamily="49" charset="0"/>
                </a:rPr>
                <a:t>objective = create_objective(model, pt.transductor_model_file,</a:t>
              </a:r>
            </a:p>
            <a:p>
              <a:r>
                <a:rPr lang="en-US" sz="1400" dirty="0">
                  <a:latin typeface="Courier New" panose="02070309020205020404" pitchFamily="49" charset="0"/>
                  <a:cs typeface="Courier New" panose="02070309020205020404" pitchFamily="49" charset="0"/>
                </a:rPr>
                <a:t>                             Xt, yt, Xa, ya, wa, Xc, mc, verbose=True)</a:t>
              </a:r>
            </a:p>
            <a:p>
              <a:r>
                <a:rPr lang="en-US" sz="1400" dirty="0">
                  <a:latin typeface="Courier New" panose="02070309020205020404" pitchFamily="49" charset="0"/>
                  <a:cs typeface="Courier New" panose="02070309020205020404" pitchFamily="49" charset="0"/>
                </a:rPr>
                <a:t>minimize(objective, x0, args=(), method='Powell')</a:t>
              </a:r>
            </a:p>
            <a:p>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5" name="TextBox 14"/>
            <p:cNvSpPr txBox="1"/>
            <p:nvPr/>
          </p:nvSpPr>
          <p:spPr>
            <a:xfrm>
              <a:off x="539552" y="1700808"/>
              <a:ext cx="136815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2395202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Loss </a:t>
            </a:r>
            <a:r>
              <a:rPr lang="en-US" sz="3600" dirty="0" smtClean="0">
                <a:solidFill>
                  <a:schemeClr val="accent6"/>
                </a:solidFill>
              </a:rPr>
              <a:t>function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52</a:t>
            </a:fld>
            <a:endParaRPr lang="ru-RU" altLang="ru-RU" dirty="0"/>
          </a:p>
        </p:txBody>
      </p:sp>
      <p:sp>
        <p:nvSpPr>
          <p:cNvPr id="9" name="Объект 2"/>
          <p:cNvSpPr txBox="1">
            <a:spLocks/>
          </p:cNvSpPr>
          <p:nvPr/>
        </p:nvSpPr>
        <p:spPr bwMode="auto">
          <a:xfrm>
            <a:off x="609600" y="1871663"/>
            <a:ext cx="7634808" cy="31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 the second stage loss function incorporates </a:t>
            </a:r>
            <a:r>
              <a:rPr lang="en-US" sz="1800" dirty="0"/>
              <a:t>AUC, KS, CvM </a:t>
            </a:r>
            <a:r>
              <a:rPr lang="en-US" sz="1800" dirty="0" smtClean="0"/>
              <a:t>metrics:</a:t>
            </a:r>
            <a:endParaRPr lang="ru-RU" sz="1800" dirty="0"/>
          </a:p>
          <a:p>
            <a:pPr marL="0" indent="0">
              <a:buNone/>
            </a:pPr>
            <a:endParaRPr lang="en-US" sz="1800" dirty="0"/>
          </a:p>
          <a:p>
            <a:pPr marL="0" indent="0">
              <a:buNone/>
            </a:pPr>
            <a:endParaRPr lang="ru-RU" sz="1800" dirty="0"/>
          </a:p>
          <a:p>
            <a:pPr marL="0" indent="0">
              <a:buNone/>
            </a:pPr>
            <a:endParaRPr lang="en-US" sz="1800" dirty="0"/>
          </a:p>
          <a:p>
            <a:pPr marL="0" indent="0">
              <a:buNone/>
            </a:pPr>
            <a:endParaRPr lang="en-US" sz="1800" dirty="0" smtClean="0"/>
          </a:p>
          <a:p>
            <a:pPr marL="0" indent="0">
              <a:buNone/>
            </a:pPr>
            <a:r>
              <a:rPr lang="en-US" sz="1800" dirty="0" smtClean="0"/>
              <a:t>As </a:t>
            </a:r>
            <a:r>
              <a:rPr lang="en-US" sz="1800" dirty="0"/>
              <a:t>a result, </a:t>
            </a:r>
            <a:r>
              <a:rPr lang="en-US" sz="1800" dirty="0" smtClean="0"/>
              <a:t>we control all three values simultaneously. But the </a:t>
            </a:r>
            <a:r>
              <a:rPr lang="en-US" sz="1800" dirty="0"/>
              <a:t>most </a:t>
            </a:r>
            <a:r>
              <a:rPr lang="en-US" sz="1800" dirty="0" smtClean="0"/>
              <a:t>important thing is that this </a:t>
            </a:r>
            <a:r>
              <a:rPr lang="en-US" sz="1800" dirty="0"/>
              <a:t>approach provides </a:t>
            </a:r>
            <a:r>
              <a:rPr lang="en-US" sz="1800" dirty="0" smtClean="0"/>
              <a:t>statistical guarantee </a:t>
            </a:r>
            <a:r>
              <a:rPr lang="en-US" sz="1800" dirty="0"/>
              <a:t>that the model </a:t>
            </a:r>
            <a:r>
              <a:rPr lang="en-US" sz="1800" dirty="0" smtClean="0"/>
              <a:t>satisfies all </a:t>
            </a:r>
            <a:r>
              <a:rPr lang="en-US" sz="1800" dirty="0"/>
              <a:t>target metrics (AUC, KS, CvM) not by coincidence but as a result of </a:t>
            </a:r>
            <a:r>
              <a:rPr lang="en-US" sz="1800" dirty="0" smtClean="0">
                <a:solidFill>
                  <a:schemeClr val="tx2"/>
                </a:solidFill>
              </a:rPr>
              <a:t>statistical inference </a:t>
            </a:r>
            <a:r>
              <a:rPr lang="en-US" sz="1800" dirty="0" smtClean="0"/>
              <a:t>in </a:t>
            </a:r>
            <a:r>
              <a:rPr lang="en-US" sz="1800" dirty="0"/>
              <a:t>their respective </a:t>
            </a:r>
            <a:r>
              <a:rPr lang="en-US" sz="1800" dirty="0" smtClean="0"/>
              <a:t>domains – in accordance with Machine Learning principles outlined in </a:t>
            </a:r>
            <a:r>
              <a:rPr lang="en-US" sz="1800" dirty="0" smtClean="0">
                <a:hlinkClick r:id="rId2" action="ppaction://hlinksldjump"/>
              </a:rPr>
              <a:t>Section 2</a:t>
            </a:r>
            <a:r>
              <a:rPr lang="en-US" sz="1800" dirty="0" smtClean="0"/>
              <a:t>.</a:t>
            </a:r>
            <a:endParaRPr lang="ru-RU" sz="1800" dirty="0"/>
          </a:p>
        </p:txBody>
      </p:sp>
      <p:grpSp>
        <p:nvGrpSpPr>
          <p:cNvPr id="18" name="Группа 17"/>
          <p:cNvGrpSpPr/>
          <p:nvPr/>
        </p:nvGrpSpPr>
        <p:grpSpPr>
          <a:xfrm>
            <a:off x="609600" y="2253756"/>
            <a:ext cx="7418784" cy="1205164"/>
            <a:chOff x="609600" y="2253756"/>
            <a:chExt cx="7418784" cy="1205164"/>
          </a:xfrm>
        </p:grpSpPr>
        <p:sp>
          <p:nvSpPr>
            <p:cNvPr id="16" name="Блок-схема: документ 15"/>
            <p:cNvSpPr/>
            <p:nvPr/>
          </p:nvSpPr>
          <p:spPr bwMode="auto">
            <a:xfrm>
              <a:off x="609600" y="2253757"/>
              <a:ext cx="7418784" cy="1205163"/>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loss = -auc + ks_importance * ks_loss + cvm_importance * cvm_loss</a:t>
              </a:r>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7" name="TextBox 16"/>
            <p:cNvSpPr txBox="1"/>
            <p:nvPr/>
          </p:nvSpPr>
          <p:spPr>
            <a:xfrm>
              <a:off x="609600" y="2253756"/>
              <a:ext cx="137011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643353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Closing remarks and suggestions</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80280" y="1628800"/>
                <a:ext cx="7952160" cy="45365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 model appears more complex than it should be! Striving </a:t>
                </a:r>
                <a:r>
                  <a:rPr lang="en-US" sz="1800" dirty="0"/>
                  <a:t>to satisfy some competition requirements </a:t>
                </a:r>
                <a:r>
                  <a:rPr lang="en-US" sz="1800" dirty="0" smtClean="0"/>
                  <a:t>we overdone </a:t>
                </a:r>
                <a:r>
                  <a:rPr lang="en-US" sz="1800" dirty="0"/>
                  <a:t>fairly </a:t>
                </a:r>
                <a:r>
                  <a:rPr lang="en-US" sz="1800" dirty="0" smtClean="0"/>
                  <a:t>simple Transfer Learning Framework. We </a:t>
                </a:r>
                <a:r>
                  <a:rPr lang="en-US" sz="1800" dirty="0"/>
                  <a:t>encourage the </a:t>
                </a:r>
                <a:r>
                  <a:rPr lang="en-US" sz="1800" dirty="0" smtClean="0"/>
                  <a:t>Organizers to lift “no training on control channel” requirement and try to create a model the other way round: on </a:t>
                </a:r>
                <a14:m>
                  <m:oMath xmlns:m="http://schemas.openxmlformats.org/officeDocument/2006/math">
                    <m:r>
                      <a:rPr lang="en-US" sz="1800" b="0" i="1" dirty="0" smtClean="0">
                        <a:solidFill>
                          <a:schemeClr val="tx2"/>
                        </a:solidFill>
                        <a:latin typeface="Cambria Math"/>
                      </a:rPr>
                      <m:t>𝐷𝑠</m:t>
                    </m:r>
                  </m:oMath>
                </a14:m>
                <a:r>
                  <a:rPr lang="en-US" sz="1800" dirty="0" smtClean="0"/>
                  <a:t> channel and transfer it to </a:t>
                </a:r>
                <a14:m>
                  <m:oMath xmlns:m="http://schemas.openxmlformats.org/officeDocument/2006/math">
                    <m:r>
                      <a:rPr lang="en-US" sz="1800" i="1" dirty="0">
                        <a:solidFill>
                          <a:schemeClr val="tx2"/>
                        </a:solidFill>
                        <a:latin typeface="Cambria Math"/>
                      </a:rPr>
                      <m:t>𝜏</m:t>
                    </m:r>
                    <m:r>
                      <a:rPr lang="en-US" sz="1800" i="1" dirty="0">
                        <a:solidFill>
                          <a:schemeClr val="tx2"/>
                        </a:solidFill>
                        <a:latin typeface="Cambria Math"/>
                      </a:rPr>
                      <m:t> </m:t>
                    </m:r>
                  </m:oMath>
                </a14:m>
                <a:r>
                  <a:rPr lang="en-US" sz="1800" dirty="0" smtClean="0"/>
                  <a:t>channel…. If this has physical meaning, of course </a:t>
                </a:r>
              </a:p>
              <a:p>
                <a:pPr marL="0" indent="0">
                  <a:buNone/>
                </a:pPr>
                <a:endParaRPr lang="en-US" sz="1800" dirty="0"/>
              </a:p>
              <a:p>
                <a:pPr marL="0" indent="0">
                  <a:buNone/>
                </a:pPr>
                <a:r>
                  <a:rPr lang="en-US" sz="1800" dirty="0" smtClean="0"/>
                  <a:t>In general, we </a:t>
                </a:r>
                <a:r>
                  <a:rPr lang="en-US" sz="1800" dirty="0"/>
                  <a:t>suggest </a:t>
                </a:r>
                <a:r>
                  <a:rPr lang="en-US" sz="1800" dirty="0" smtClean="0"/>
                  <a:t>to consider transfer </a:t>
                </a:r>
                <a:r>
                  <a:rPr lang="en-US" sz="1800" dirty="0"/>
                  <a:t>learning as </a:t>
                </a:r>
                <a:r>
                  <a:rPr lang="en-US" sz="1800" dirty="0" smtClean="0"/>
                  <a:t>a method for modeling </a:t>
                </a:r>
                <a:r>
                  <a:rPr lang="en-US" sz="1800" dirty="0"/>
                  <a:t>rare events </a:t>
                </a:r>
                <a:r>
                  <a:rPr lang="en-US" sz="1800" dirty="0" smtClean="0"/>
                  <a:t>based on models </a:t>
                </a:r>
                <a:r>
                  <a:rPr lang="en-US" sz="1800" dirty="0"/>
                  <a:t>built </a:t>
                </a:r>
                <a:r>
                  <a:rPr lang="en-US" sz="1800" dirty="0" smtClean="0"/>
                  <a:t>in domains </a:t>
                </a:r>
                <a:r>
                  <a:rPr lang="en-US" sz="1800" dirty="0"/>
                  <a:t>with more </a:t>
                </a:r>
                <a:r>
                  <a:rPr lang="en-US" sz="1800" dirty="0" smtClean="0"/>
                  <a:t>known </a:t>
                </a:r>
                <a:r>
                  <a:rPr lang="en-US" sz="1800" dirty="0"/>
                  <a:t>and well-observed behavior</a:t>
                </a:r>
                <a:r>
                  <a:rPr lang="en-US" sz="1800" dirty="0" smtClean="0"/>
                  <a:t>.</a:t>
                </a:r>
              </a:p>
              <a:p>
                <a:pPr marL="0" indent="0">
                  <a:buNone/>
                </a:pPr>
                <a:endParaRPr lang="en-US" sz="1800" dirty="0"/>
              </a:p>
              <a:p>
                <a:pPr marL="0" indent="0">
                  <a:buNone/>
                </a:pPr>
                <a:r>
                  <a:rPr lang="en-US" sz="1800" dirty="0" smtClean="0"/>
                  <a:t>Some other ML approaches to </a:t>
                </a:r>
                <a:r>
                  <a:rPr lang="en-US" sz="1800" dirty="0"/>
                  <a:t>consider for rare events </a:t>
                </a:r>
                <a:r>
                  <a:rPr lang="en-US" sz="1800" dirty="0" smtClean="0"/>
                  <a:t>detection [</a:t>
                </a:r>
                <a:r>
                  <a:rPr lang="en-US" sz="1800" dirty="0" smtClean="0">
                    <a:hlinkClick r:id="rId2" action="ppaction://hlinksldjump"/>
                  </a:rPr>
                  <a:t>11</a:t>
                </a:r>
                <a:r>
                  <a:rPr lang="en-US" sz="1800" dirty="0" smtClean="0"/>
                  <a:t>]:</a:t>
                </a:r>
              </a:p>
              <a:p>
                <a:pPr>
                  <a:buFont typeface="Arial" panose="020B0604020202020204" pitchFamily="34" charset="0"/>
                  <a:buChar char="•"/>
                </a:pPr>
                <a:r>
                  <a:rPr lang="en-US" sz="1800" dirty="0" smtClean="0"/>
                  <a:t>One-class classification </a:t>
                </a:r>
                <a:r>
                  <a:rPr lang="en-US" sz="1800" dirty="0"/>
                  <a:t>(a.k.a. outlier detection, anomaly detection, novelty </a:t>
                </a:r>
                <a:r>
                  <a:rPr lang="en-US" sz="1800" dirty="0" smtClean="0"/>
                  <a:t>detection)</a:t>
                </a:r>
              </a:p>
              <a:p>
                <a:pPr>
                  <a:buFont typeface="Arial" panose="020B0604020202020204" pitchFamily="34" charset="0"/>
                  <a:buChar char="•"/>
                </a:pPr>
                <a:r>
                  <a:rPr lang="en-US" sz="1800" dirty="0" smtClean="0"/>
                  <a:t>PU </a:t>
                </a:r>
                <a:r>
                  <a:rPr lang="en-US" sz="1800" dirty="0"/>
                  <a:t>learning</a:t>
                </a:r>
              </a:p>
              <a:p>
                <a:pPr marL="0" indent="0">
                  <a:buNone/>
                </a:pPr>
                <a:endParaRPr lang="en-US"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80280" y="1628800"/>
                <a:ext cx="7952160" cy="4536504"/>
              </a:xfrm>
              <a:prstGeom prst="rect">
                <a:avLst/>
              </a:prstGeom>
              <a:blipFill rotWithShape="1">
                <a:blip r:embed="rId3"/>
                <a:stretch>
                  <a:fillRect l="-613" t="-672" r="-137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1027" name="Picture 3" descr="C:\Users\torch\AppData\Local\Microsoft\Windows\Temporary Internet Files\Content.IE5\KEZ2U823\Face-smile.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421512" y="2673593"/>
            <a:ext cx="476671" cy="47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1720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a:solidFill>
                  <a:schemeClr val="accent4"/>
                </a:solidFill>
              </a:rPr>
              <a:t>References</a:t>
            </a:r>
            <a:endParaRPr lang="ru-RU" sz="3600" dirty="0">
              <a:solidFill>
                <a:schemeClr val="accent4"/>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200" dirty="0"/>
                  <a:t>[1] Blake T., Bettler M.-O., Chrzaszcz M.,  Dettori F., Ustyuzhanin A., Likhomanenko T., “Flavours of Physics: the machine learning challenge for the search of </a:t>
                </a:r>
                <a:r>
                  <a:rPr lang="en-US" sz="1400" dirty="0" smtClean="0">
                    <a:solidFill>
                      <a:schemeClr val="tx1"/>
                    </a:solidFill>
                  </a:rPr>
                  <a:t>𝜏</a:t>
                </a:r>
                <a:r>
                  <a:rPr lang="en-US" sz="1400" baseline="30000" dirty="0" smtClean="0"/>
                  <a:t>-</a:t>
                </a:r>
                <a14:m>
                  <m:oMath xmlns:m="http://schemas.openxmlformats.org/officeDocument/2006/math">
                    <m:r>
                      <a:rPr lang="en-US" sz="1400" i="1">
                        <a:solidFill>
                          <a:schemeClr val="tx1"/>
                        </a:solidFill>
                        <a:latin typeface="Cambria Math"/>
                        <a:ea typeface="Cambria Math"/>
                      </a:rPr>
                      <m:t>→</m:t>
                    </m:r>
                  </m:oMath>
                </a14:m>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 </a:t>
                </a:r>
                <a:r>
                  <a:rPr lang="en-US" sz="1200" baseline="30000" dirty="0" smtClean="0">
                    <a:solidFill>
                      <a:schemeClr val="tx2"/>
                    </a:solidFill>
                  </a:rPr>
                  <a:t> </a:t>
                </a:r>
                <a:r>
                  <a:rPr lang="en-US" sz="1200" dirty="0" smtClean="0"/>
                  <a:t>decays </a:t>
                </a:r>
                <a:r>
                  <a:rPr lang="en-US" sz="1200" dirty="0"/>
                  <a:t>at </a:t>
                </a:r>
                <a:r>
                  <a:rPr lang="en-US" sz="1200" dirty="0" smtClean="0"/>
                  <a:t>LHCb” </a:t>
                </a:r>
                <a:r>
                  <a:rPr lang="en-US" sz="1200" dirty="0" smtClean="0">
                    <a:hlinkClick r:id="rId2"/>
                  </a:rPr>
                  <a:t>link</a:t>
                </a:r>
                <a:endParaRPr lang="ru-RU" sz="1200" dirty="0"/>
              </a:p>
              <a:p>
                <a:pPr marL="0" indent="0">
                  <a:buNone/>
                </a:pPr>
                <a:r>
                  <a:rPr lang="en-US" sz="1200" dirty="0"/>
                  <a:t> </a:t>
                </a:r>
                <a:endParaRPr lang="ru-RU" sz="1200" dirty="0"/>
              </a:p>
              <a:p>
                <a:pPr marL="0" indent="0">
                  <a:buNone/>
                </a:pPr>
                <a:r>
                  <a:rPr lang="en-US" sz="1200" dirty="0"/>
                  <a:t>Machine Learning:</a:t>
                </a:r>
                <a:endParaRPr lang="ru-RU" sz="1200" dirty="0"/>
              </a:p>
              <a:p>
                <a:pPr marL="0" indent="0">
                  <a:buNone/>
                </a:pPr>
                <a:endParaRPr lang="ru-RU" sz="1200" dirty="0"/>
              </a:p>
              <a:p>
                <a:pPr marL="0" indent="0">
                  <a:buNone/>
                </a:pPr>
                <a:r>
                  <a:rPr lang="en-US" sz="1200" dirty="0"/>
                  <a:t>[2] Y. S. Abu-Mostafa, H.-T. Lin, M. Magdon-Ismail, “Learning From Data”. AMLBook</a:t>
                </a:r>
                <a:r>
                  <a:rPr lang="ru-RU" sz="1200" dirty="0"/>
                  <a:t> (</a:t>
                </a:r>
                <a:r>
                  <a:rPr lang="en-US" sz="1200" dirty="0"/>
                  <a:t>March 27, 2012), ISBN-10: </a:t>
                </a:r>
                <a:r>
                  <a:rPr lang="en-US" sz="1200" dirty="0" smtClean="0"/>
                  <a:t>1600490069</a:t>
                </a:r>
                <a:r>
                  <a:rPr lang="en-US" sz="1200" dirty="0"/>
                  <a:t> </a:t>
                </a:r>
                <a:endParaRPr lang="ru-RU" sz="1200" dirty="0"/>
              </a:p>
              <a:p>
                <a:pPr marL="0" indent="0">
                  <a:buNone/>
                </a:pPr>
                <a:r>
                  <a:rPr lang="en-US" sz="1200" dirty="0"/>
                  <a:t>[</a:t>
                </a:r>
                <a:r>
                  <a:rPr lang="en-US" sz="1200" dirty="0" smtClean="0"/>
                  <a:t>3] Andrew </a:t>
                </a:r>
                <a:r>
                  <a:rPr lang="en-US" sz="1200" dirty="0"/>
                  <a:t>Ng, “Part VI Learning Theory”. Stanford University CS229 Lecture </a:t>
                </a:r>
                <a:r>
                  <a:rPr lang="en-US" sz="1200" dirty="0" smtClean="0"/>
                  <a:t>notes </a:t>
                </a:r>
                <a:r>
                  <a:rPr lang="en-US" sz="1200" u="sng" dirty="0" smtClean="0">
                    <a:hlinkClick r:id="rId3"/>
                  </a:rPr>
                  <a:t>link</a:t>
                </a:r>
                <a:endParaRPr lang="ru-RU" sz="1200" dirty="0"/>
              </a:p>
              <a:p>
                <a:pPr marL="0" indent="0">
                  <a:buNone/>
                </a:pPr>
                <a:r>
                  <a:rPr lang="en-US" sz="1200" dirty="0"/>
                  <a:t> </a:t>
                </a:r>
                <a:endParaRPr lang="ru-RU" sz="1200" dirty="0"/>
              </a:p>
              <a:p>
                <a:pPr marL="0" indent="0">
                  <a:buNone/>
                </a:pPr>
                <a:r>
                  <a:rPr lang="en-US" sz="1200" dirty="0"/>
                  <a:t>Transfer learning:</a:t>
                </a:r>
                <a:endParaRPr lang="ru-RU" sz="1200" dirty="0"/>
              </a:p>
              <a:p>
                <a:pPr marL="0" indent="0">
                  <a:buNone/>
                </a:pPr>
                <a:endParaRPr lang="ru-RU" sz="1200" dirty="0"/>
              </a:p>
              <a:p>
                <a:pPr marL="0" indent="0">
                  <a:buNone/>
                </a:pPr>
                <a:r>
                  <a:rPr lang="en-US" sz="1200" dirty="0" smtClean="0"/>
                  <a:t>[</a:t>
                </a:r>
                <a:r>
                  <a:rPr lang="en-US" sz="1200" dirty="0"/>
                  <a:t>4] Olivetti, E., Kia, S.M., Avesani, P.: “Meg decoding across subjects.” In: Pattern Recognition in Neuroimaging, 2014 International Workshop on (2014</a:t>
                </a:r>
                <a:r>
                  <a:rPr lang="en-US" sz="1200" dirty="0" smtClean="0"/>
                  <a:t>) </a:t>
                </a:r>
                <a:r>
                  <a:rPr lang="en-US" sz="1200" dirty="0" smtClean="0">
                    <a:hlinkClick r:id="rId4"/>
                  </a:rPr>
                  <a:t>link</a:t>
                </a:r>
                <a:endParaRPr lang="ru-RU" sz="1200" dirty="0"/>
              </a:p>
              <a:p>
                <a:pPr marL="0" indent="0">
                  <a:buNone/>
                </a:pPr>
                <a:r>
                  <a:rPr lang="en-US" sz="1200" dirty="0" smtClean="0"/>
                  <a:t>[</a:t>
                </a:r>
                <a:r>
                  <a:rPr lang="en-US" sz="1200" dirty="0"/>
                  <a:t>5] S. J. Pan and Q. Yang, “A Survey on Transfer Learning,” Knowledge and Data Engineering, IEEE Transactions on, vol. 22, no. 10, pp. 1345–1359, Oct. 2010</a:t>
                </a:r>
                <a:r>
                  <a:rPr lang="en-US" sz="1200" dirty="0" smtClean="0"/>
                  <a:t>.</a:t>
                </a:r>
                <a:endParaRPr lang="ru-RU" sz="1200" dirty="0"/>
              </a:p>
              <a:p>
                <a:pPr marL="0" indent="0">
                  <a:buNone/>
                </a:pPr>
                <a:r>
                  <a:rPr lang="en-US" sz="1200" dirty="0" smtClean="0"/>
                  <a:t>[</a:t>
                </a:r>
                <a:r>
                  <a:rPr lang="en-US" sz="1200" dirty="0"/>
                  <a:t>6] B. Zadrozny, “Learning and Evaluating Classifiers under Sample Selection Bias” In Proceedings of the Twenty-first International Conference on Machine Learning, ser. ICML ’04. New York, NY, USA: ACM, 2004, pp. 114+.</a:t>
                </a:r>
                <a:endParaRPr lang="ru-RU" sz="1200" dirty="0"/>
              </a:p>
              <a:p>
                <a:pPr marL="0" indent="0">
                  <a:buNone/>
                </a:pPr>
                <a:r>
                  <a:rPr lang="en-US" sz="1200" dirty="0" smtClean="0"/>
                  <a:t>[</a:t>
                </a:r>
                <a:r>
                  <a:rPr lang="en-US" sz="1200" dirty="0"/>
                  <a:t>7] Jiang J., “A Literature Survey on Domain Adaptation of Statistical Classifiers</a:t>
                </a:r>
                <a:r>
                  <a:rPr lang="en-US" sz="1200" dirty="0" smtClean="0"/>
                  <a:t>” </a:t>
                </a:r>
                <a:r>
                  <a:rPr lang="en-US" sz="1200" dirty="0" smtClean="0">
                    <a:hlinkClick r:id="rId5"/>
                  </a:rPr>
                  <a:t>link</a:t>
                </a:r>
                <a:endParaRPr lang="ru-RU" sz="1200" dirty="0"/>
              </a:p>
              <a:p>
                <a:pPr marL="0" indent="0">
                  <a:buNone/>
                </a:pPr>
                <a:r>
                  <a:rPr lang="en-US" sz="1200" dirty="0" smtClean="0"/>
                  <a:t>[</a:t>
                </a:r>
                <a:r>
                  <a:rPr lang="en-US" sz="1200" dirty="0"/>
                  <a:t>8] Adel T., Wong A., “A Probabilistic Covariate Shift Assumption for Domain Adaptation”. In Proceedings of the Twenty-Ninth AAAI Conference on Artificial </a:t>
                </a:r>
                <a:r>
                  <a:rPr lang="en-US" sz="1200" dirty="0" smtClean="0"/>
                  <a:t>Intelligence </a:t>
                </a:r>
                <a:r>
                  <a:rPr lang="en-US" sz="1200" dirty="0" smtClean="0">
                    <a:hlinkClick r:id="rId6"/>
                  </a:rPr>
                  <a:t>link</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7"/>
                <a:stretch>
                  <a:fillRect t="-138"/>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54</a:t>
            </a:fld>
            <a:endParaRPr lang="ru-RU" altLang="ru-RU" dirty="0"/>
          </a:p>
        </p:txBody>
      </p:sp>
    </p:spTree>
    <p:extLst>
      <p:ext uri="{BB962C8B-B14F-4D97-AF65-F5344CB8AC3E}">
        <p14:creationId xmlns:p14="http://schemas.microsoft.com/office/powerpoint/2010/main" val="40294904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4"/>
                </a:solidFill>
              </a:rPr>
              <a:t>References (</a:t>
            </a:r>
            <a:r>
              <a:rPr lang="en-US" sz="3600" dirty="0">
                <a:solidFill>
                  <a:schemeClr val="accent4"/>
                </a:solidFill>
              </a:rPr>
              <a:t>continued</a:t>
            </a:r>
            <a:r>
              <a:rPr lang="en-US" sz="3600" dirty="0" smtClean="0">
                <a:solidFill>
                  <a:schemeClr val="accent4"/>
                </a:solidFill>
              </a:rPr>
              <a:t>)</a:t>
            </a:r>
            <a:endParaRPr lang="ru-RU" sz="3600" dirty="0">
              <a:solidFill>
                <a:schemeClr val="accent4"/>
              </a:solidFill>
            </a:endParaRPr>
          </a:p>
        </p:txBody>
      </p:sp>
      <p:sp>
        <p:nvSpPr>
          <p:cNvPr id="3" name="Объект 2"/>
          <p:cNvSpPr>
            <a:spLocks noGrp="1"/>
          </p:cNvSpPr>
          <p:nvPr>
            <p:ph idx="1"/>
          </p:nvPr>
        </p:nvSpPr>
        <p:spPr/>
        <p:txBody>
          <a:bodyPr/>
          <a:lstStyle/>
          <a:p>
            <a:pPr marL="0" indent="0">
              <a:buNone/>
            </a:pPr>
            <a:r>
              <a:rPr lang="en-US" sz="1200" dirty="0"/>
              <a:t> </a:t>
            </a:r>
            <a:endParaRPr lang="ru-RU" sz="1200" dirty="0"/>
          </a:p>
          <a:p>
            <a:pPr marL="0" indent="0">
              <a:buNone/>
            </a:pPr>
            <a:r>
              <a:rPr lang="en-US" sz="1200" dirty="0"/>
              <a:t>Kolmogorov-Smirnov test:</a:t>
            </a:r>
            <a:endParaRPr lang="ru-RU" sz="1200" dirty="0"/>
          </a:p>
          <a:p>
            <a:pPr marL="0" indent="0">
              <a:buNone/>
            </a:pPr>
            <a:r>
              <a:rPr lang="en-US" sz="1200" dirty="0"/>
              <a:t> </a:t>
            </a:r>
            <a:endParaRPr lang="ru-RU" sz="1200" dirty="0"/>
          </a:p>
          <a:p>
            <a:pPr marL="0" indent="0">
              <a:buNone/>
            </a:pPr>
            <a:r>
              <a:rPr lang="en-US" sz="1200" dirty="0"/>
              <a:t>[9] </a:t>
            </a:r>
            <a:r>
              <a:rPr lang="en-US" sz="1200" dirty="0" smtClean="0"/>
              <a:t>Wikipedia, </a:t>
            </a:r>
            <a:r>
              <a:rPr lang="en-US" sz="1200" dirty="0"/>
              <a:t>“Kolmogorov–Smirnov test</a:t>
            </a:r>
            <a:r>
              <a:rPr lang="en-US" sz="1200" dirty="0" smtClean="0"/>
              <a:t>” </a:t>
            </a:r>
            <a:r>
              <a:rPr lang="en-US" sz="1200" dirty="0" smtClean="0">
                <a:hlinkClick r:id="rId2"/>
              </a:rPr>
              <a:t>link</a:t>
            </a:r>
            <a:endParaRPr lang="ru-RU" sz="1200" dirty="0"/>
          </a:p>
          <a:p>
            <a:pPr marL="0" indent="0">
              <a:buNone/>
            </a:pPr>
            <a:r>
              <a:rPr lang="en-US" sz="1200" dirty="0" smtClean="0"/>
              <a:t>[</a:t>
            </a:r>
            <a:r>
              <a:rPr lang="en-US" sz="1200" dirty="0"/>
              <a:t>10] Andrew P. Bradley, “ROC Curve Equivalence using the Kolmogorov-Smirnov Test”. The University of Queensland, School of Information Technology and Electrical Engineering, St Lucia, QLD 4072, </a:t>
            </a:r>
            <a:r>
              <a:rPr lang="en-US" sz="1200" dirty="0" smtClean="0"/>
              <a:t>Australia </a:t>
            </a:r>
            <a:r>
              <a:rPr lang="en-US" sz="1200" dirty="0" smtClean="0">
                <a:hlinkClick r:id="rId3"/>
              </a:rPr>
              <a:t>link</a:t>
            </a:r>
            <a:endParaRPr lang="en-US" sz="1200" dirty="0" smtClean="0"/>
          </a:p>
          <a:p>
            <a:pPr marL="0" indent="0">
              <a:buNone/>
            </a:pPr>
            <a:endParaRPr lang="en-US" sz="1200" dirty="0" smtClean="0"/>
          </a:p>
          <a:p>
            <a:pPr marL="0" indent="0">
              <a:buNone/>
            </a:pPr>
            <a:r>
              <a:rPr lang="en-US" sz="1200" dirty="0" smtClean="0"/>
              <a:t>Other methods:</a:t>
            </a:r>
            <a:endParaRPr lang="en-US" sz="1200" dirty="0"/>
          </a:p>
          <a:p>
            <a:pPr marL="0" indent="0">
              <a:buNone/>
            </a:pPr>
            <a:r>
              <a:rPr lang="en-US" sz="1200" dirty="0" smtClean="0"/>
              <a:t>[11] </a:t>
            </a:r>
            <a:r>
              <a:rPr lang="en-US" sz="1200" dirty="0"/>
              <a:t>Wikipedia, </a:t>
            </a:r>
            <a:r>
              <a:rPr lang="en-US" sz="1200" dirty="0" smtClean="0"/>
              <a:t>“One-class classification” </a:t>
            </a:r>
            <a:r>
              <a:rPr lang="en-US" sz="1200" dirty="0" smtClean="0">
                <a:hlinkClick r:id="rId4"/>
              </a:rPr>
              <a:t>link</a:t>
            </a:r>
            <a:endParaRPr lang="en-US" sz="1200" dirty="0"/>
          </a:p>
        </p:txBody>
      </p:sp>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55</a:t>
            </a:fld>
            <a:endParaRPr lang="ru-RU" altLang="ru-RU" dirty="0"/>
          </a:p>
        </p:txBody>
      </p:sp>
    </p:spTree>
    <p:extLst>
      <p:ext uri="{BB962C8B-B14F-4D97-AF65-F5344CB8AC3E}">
        <p14:creationId xmlns:p14="http://schemas.microsoft.com/office/powerpoint/2010/main" val="1789850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2">
                    <a:lumMod val="50000"/>
                  </a:schemeClr>
                </a:solidFill>
              </a:rPr>
              <a:t>Acknowledgements</a:t>
            </a:r>
            <a:endParaRPr lang="ru-RU" sz="3600" dirty="0">
              <a:solidFill>
                <a:schemeClr val="accent2">
                  <a:lumMod val="50000"/>
                </a:schemeClr>
              </a:solidFill>
            </a:endParaRPr>
          </a:p>
        </p:txBody>
      </p:sp>
      <p:sp>
        <p:nvSpPr>
          <p:cNvPr id="3" name="Объект 2"/>
          <p:cNvSpPr>
            <a:spLocks noGrp="1"/>
          </p:cNvSpPr>
          <p:nvPr>
            <p:ph idx="1"/>
          </p:nvPr>
        </p:nvSpPr>
        <p:spPr>
          <a:xfrm>
            <a:off x="98038" y="2029129"/>
            <a:ext cx="4536504" cy="2051034"/>
          </a:xfrm>
        </p:spPr>
        <p:txBody>
          <a:bodyPr/>
          <a:lstStyle/>
          <a:p>
            <a:pPr marL="0" indent="0" algn="r">
              <a:buNone/>
            </a:pPr>
            <a:r>
              <a:rPr lang="en-US" sz="1800" dirty="0" smtClean="0">
                <a:solidFill>
                  <a:schemeClr val="tx2"/>
                </a:solidFill>
                <a:latin typeface="Arial" panose="020B0604020202020204" pitchFamily="34" charset="0"/>
                <a:cs typeface="Arial" panose="020B0604020202020204" pitchFamily="34" charset="0"/>
              </a:rPr>
              <a:t>This work is dedicated in gratitude to </a:t>
            </a:r>
            <a:r>
              <a:rPr lang="en-US" sz="1800" dirty="0" smtClean="0">
                <a:solidFill>
                  <a:schemeClr val="tx2"/>
                </a:solidFill>
                <a:latin typeface="Arial" panose="020B0604020202020204" pitchFamily="34" charset="0"/>
                <a:cs typeface="Arial" panose="020B0604020202020204" pitchFamily="34" charset="0"/>
                <a:hlinkClick r:id="rId2"/>
              </a:rPr>
              <a:t>Yaser </a:t>
            </a:r>
            <a:r>
              <a:rPr lang="en-US" sz="1800" dirty="0">
                <a:solidFill>
                  <a:schemeClr val="tx2"/>
                </a:solidFill>
                <a:latin typeface="Arial" panose="020B0604020202020204" pitchFamily="34" charset="0"/>
                <a:cs typeface="Arial" panose="020B0604020202020204" pitchFamily="34" charset="0"/>
                <a:hlinkClick r:id="rId2"/>
              </a:rPr>
              <a:t>S. </a:t>
            </a:r>
            <a:r>
              <a:rPr lang="en-US" sz="1800" dirty="0" smtClean="0">
                <a:solidFill>
                  <a:schemeClr val="tx2"/>
                </a:solidFill>
                <a:latin typeface="Arial" panose="020B0604020202020204" pitchFamily="34" charset="0"/>
                <a:cs typeface="Arial" panose="020B0604020202020204" pitchFamily="34" charset="0"/>
                <a:hlinkClick r:id="rId2"/>
              </a:rPr>
              <a:t>Abu-Mostafa</a:t>
            </a:r>
            <a:r>
              <a:rPr lang="en-US" sz="1800" dirty="0" smtClean="0">
                <a:solidFill>
                  <a:schemeClr val="tx2"/>
                </a:solidFill>
                <a:latin typeface="Arial" panose="020B0604020202020204" pitchFamily="34" charset="0"/>
                <a:cs typeface="Arial" panose="020B0604020202020204" pitchFamily="34" charset="0"/>
              </a:rPr>
              <a:t>, Professor </a:t>
            </a:r>
            <a:r>
              <a:rPr lang="en-US" sz="1800" dirty="0">
                <a:solidFill>
                  <a:schemeClr val="tx2"/>
                </a:solidFill>
                <a:latin typeface="Arial" panose="020B0604020202020204" pitchFamily="34" charset="0"/>
                <a:cs typeface="Arial" panose="020B0604020202020204" pitchFamily="34" charset="0"/>
              </a:rPr>
              <a:t>of </a:t>
            </a:r>
            <a:r>
              <a:rPr lang="en-US" sz="1800" dirty="0" smtClean="0">
                <a:solidFill>
                  <a:schemeClr val="tx2"/>
                </a:solidFill>
                <a:latin typeface="Arial" panose="020B0604020202020204" pitchFamily="34" charset="0"/>
                <a:cs typeface="Arial" panose="020B0604020202020204" pitchFamily="34" charset="0"/>
              </a:rPr>
              <a:t>Electrical Engineering</a:t>
            </a:r>
            <a:r>
              <a:rPr lang="en-US" sz="1800" dirty="0">
                <a:solidFill>
                  <a:schemeClr val="tx2"/>
                </a:solidFill>
                <a:latin typeface="Arial" panose="020B0604020202020204" pitchFamily="34" charset="0"/>
                <a:cs typeface="Arial" panose="020B0604020202020204" pitchFamily="34" charset="0"/>
              </a:rPr>
              <a:t> and Computer </a:t>
            </a:r>
            <a:r>
              <a:rPr lang="en-US" sz="1800" dirty="0" smtClean="0">
                <a:solidFill>
                  <a:schemeClr val="tx2"/>
                </a:solidFill>
                <a:latin typeface="Arial" panose="020B0604020202020204" pitchFamily="34" charset="0"/>
                <a:cs typeface="Arial" panose="020B0604020202020204" pitchFamily="34" charset="0"/>
              </a:rPr>
              <a:t>Science at </a:t>
            </a:r>
            <a:r>
              <a:rPr lang="en-US" sz="1800" dirty="0">
                <a:solidFill>
                  <a:schemeClr val="tx2"/>
                </a:solidFill>
                <a:latin typeface="Arial" panose="020B0604020202020204" pitchFamily="34" charset="0"/>
                <a:cs typeface="Arial" panose="020B0604020202020204" pitchFamily="34" charset="0"/>
              </a:rPr>
              <a:t>the California Institute of </a:t>
            </a:r>
            <a:r>
              <a:rPr lang="en-US" sz="1800" dirty="0" smtClean="0">
                <a:solidFill>
                  <a:schemeClr val="tx2"/>
                </a:solidFill>
                <a:latin typeface="Arial" panose="020B0604020202020204" pitchFamily="34" charset="0"/>
                <a:cs typeface="Arial" panose="020B0604020202020204" pitchFamily="34" charset="0"/>
              </a:rPr>
              <a:t>Technology. To great mentor, who taught me foundations of Machine Learning.</a:t>
            </a:r>
          </a:p>
        </p:txBody>
      </p:sp>
      <p:sp>
        <p:nvSpPr>
          <p:cNvPr id="7" name="Номер слайда 6"/>
          <p:cNvSpPr>
            <a:spLocks noGrp="1"/>
          </p:cNvSpPr>
          <p:nvPr>
            <p:ph type="sldNum" sz="quarter" idx="12"/>
          </p:nvPr>
        </p:nvSpPr>
        <p:spPr/>
        <p:txBody>
          <a:bodyPr/>
          <a:lstStyle/>
          <a:p>
            <a:fld id="{8B2CB5D2-C2A0-4322-92F8-C5B3823B5059}" type="slidenum">
              <a:rPr lang="ru-RU" altLang="ru-RU" smtClean="0"/>
              <a:pPr/>
              <a:t>56</a:t>
            </a:fld>
            <a:endParaRPr lang="ru-RU" alt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654" y="2060848"/>
            <a:ext cx="3349716" cy="1844434"/>
          </a:xfrm>
          <a:prstGeom prst="rect">
            <a:avLst/>
          </a:prstGeom>
        </p:spPr>
      </p:pic>
      <p:sp>
        <p:nvSpPr>
          <p:cNvPr id="6" name="TextBox 5"/>
          <p:cNvSpPr txBox="1"/>
          <p:nvPr/>
        </p:nvSpPr>
        <p:spPr>
          <a:xfrm>
            <a:off x="4874187" y="3967033"/>
            <a:ext cx="3164649" cy="246221"/>
          </a:xfrm>
          <a:prstGeom prst="rect">
            <a:avLst/>
          </a:prstGeom>
          <a:noFill/>
        </p:spPr>
        <p:txBody>
          <a:bodyPr wrap="none" rtlCol="0">
            <a:spAutoFit/>
          </a:bodyPr>
          <a:lstStyle/>
          <a:p>
            <a:r>
              <a:rPr lang="en-US" sz="1000" i="1" dirty="0"/>
              <a:t>Claude E. Shannon with a young Yaser Abu-Mostafa</a:t>
            </a:r>
            <a:endParaRPr lang="ru-RU" sz="1000" dirty="0"/>
          </a:p>
        </p:txBody>
      </p:sp>
      <p:sp>
        <p:nvSpPr>
          <p:cNvPr id="8" name="Заголовок 1"/>
          <p:cNvSpPr txBox="1">
            <a:spLocks/>
          </p:cNvSpPr>
          <p:nvPr/>
        </p:nvSpPr>
        <p:spPr bwMode="auto">
          <a:xfrm>
            <a:off x="299168" y="5877272"/>
            <a:ext cx="7832203" cy="53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a:lstStyle>
          <a:p>
            <a:pPr algn="ctr"/>
            <a:r>
              <a:rPr lang="en-US" sz="3200" kern="0" dirty="0" smtClean="0">
                <a:solidFill>
                  <a:schemeClr val="accent2">
                    <a:lumMod val="50000"/>
                  </a:schemeClr>
                </a:solidFill>
              </a:rPr>
              <a:t>Thank you for your attention!</a:t>
            </a:r>
            <a:endParaRPr lang="ru-RU" sz="3200" kern="0"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5" name="Прямоугольник 4"/>
              <p:cNvSpPr/>
              <p:nvPr/>
            </p:nvSpPr>
            <p:spPr>
              <a:xfrm>
                <a:off x="299168" y="4293096"/>
                <a:ext cx="8297059" cy="1477328"/>
              </a:xfrm>
              <a:prstGeom prst="rect">
                <a:avLst/>
              </a:prstGeom>
            </p:spPr>
            <p:txBody>
              <a:bodyPr wrap="square">
                <a:spAutoFit/>
              </a:bodyPr>
              <a:lstStyle/>
              <a:p>
                <a:pPr algn="ctr"/>
                <a:r>
                  <a:rPr lang="en-US" dirty="0" smtClean="0">
                    <a:solidFill>
                      <a:schemeClr val="tx2"/>
                    </a:solidFill>
                  </a:rPr>
                  <a:t>I would </a:t>
                </a:r>
                <a:r>
                  <a:rPr lang="en-US" dirty="0">
                    <a:solidFill>
                      <a:schemeClr val="tx2"/>
                    </a:solidFill>
                  </a:rPr>
                  <a:t>like to thank Tatiana </a:t>
                </a:r>
                <a:r>
                  <a:rPr lang="en-US" dirty="0" smtClean="0">
                    <a:solidFill>
                      <a:schemeClr val="tx2"/>
                    </a:solidFill>
                  </a:rPr>
                  <a:t>Likhomanenko for her valuable </a:t>
                </a:r>
                <a:r>
                  <a:rPr lang="en-US" dirty="0">
                    <a:solidFill>
                      <a:schemeClr val="tx2"/>
                    </a:solidFill>
                  </a:rPr>
                  <a:t>comments </a:t>
                </a:r>
                <a:r>
                  <a:rPr lang="en-US" dirty="0" smtClean="0">
                    <a:solidFill>
                      <a:schemeClr val="tx2"/>
                    </a:solidFill>
                  </a:rPr>
                  <a:t>that helped to </a:t>
                </a:r>
                <a:r>
                  <a:rPr lang="en-US" dirty="0">
                    <a:solidFill>
                      <a:schemeClr val="tx2"/>
                    </a:solidFill>
                  </a:rPr>
                  <a:t>improve the quality of </a:t>
                </a:r>
                <a:r>
                  <a:rPr lang="en-US" dirty="0" smtClean="0">
                    <a:solidFill>
                      <a:schemeClr val="tx2"/>
                    </a:solidFill>
                  </a:rPr>
                  <a:t>this presentation. I </a:t>
                </a:r>
                <a:r>
                  <a:rPr lang="en-US" dirty="0">
                    <a:solidFill>
                      <a:schemeClr val="tx2"/>
                    </a:solidFill>
                  </a:rPr>
                  <a:t>want to </a:t>
                </a:r>
                <a:r>
                  <a:rPr lang="en-US" dirty="0" smtClean="0">
                    <a:solidFill>
                      <a:schemeClr val="tx2"/>
                    </a:solidFill>
                  </a:rPr>
                  <a:t>thank </a:t>
                </a:r>
                <a:r>
                  <a:rPr lang="en-US" dirty="0">
                    <a:solidFill>
                      <a:schemeClr val="tx2"/>
                    </a:solidFill>
                  </a:rPr>
                  <a:t>respected organizers </a:t>
                </a:r>
                <a:r>
                  <a:rPr lang="en-US" dirty="0" smtClean="0">
                    <a:solidFill>
                      <a:schemeClr val="tx2"/>
                    </a:solidFill>
                  </a:rPr>
                  <a:t>of Kaggle’s “Flavours </a:t>
                </a:r>
                <a:r>
                  <a:rPr lang="en-US" dirty="0">
                    <a:solidFill>
                      <a:schemeClr val="tx2"/>
                    </a:solidFill>
                  </a:rPr>
                  <a:t>of </a:t>
                </a:r>
                <a:r>
                  <a:rPr lang="en-US" dirty="0" smtClean="0">
                    <a:solidFill>
                      <a:schemeClr val="tx2"/>
                    </a:solidFill>
                  </a:rPr>
                  <a:t>Physics: Finding 𝜏</a:t>
                </a:r>
                <a:r>
                  <a:rPr lang="en-US" baseline="30000" dirty="0">
                    <a:solidFill>
                      <a:schemeClr val="tx2"/>
                    </a:solidFill>
                  </a:rPr>
                  <a:t>-</a:t>
                </a:r>
                <a14:m>
                  <m:oMath xmlns:m="http://schemas.openxmlformats.org/officeDocument/2006/math">
                    <m:r>
                      <a:rPr lang="en-US" i="1">
                        <a:solidFill>
                          <a:schemeClr val="tx2"/>
                        </a:solidFill>
                        <a:latin typeface="Cambria Math"/>
                        <a:ea typeface="Cambria Math"/>
                      </a:rPr>
                      <m:t>→</m:t>
                    </m:r>
                  </m:oMath>
                </a14:m>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 </a:t>
                </a:r>
                <a:r>
                  <a:rPr lang="en-US" dirty="0" smtClean="0">
                    <a:solidFill>
                      <a:schemeClr val="tx2"/>
                    </a:solidFill>
                  </a:rPr>
                  <a:t>” </a:t>
                </a:r>
                <a:r>
                  <a:rPr lang="en-US" dirty="0">
                    <a:solidFill>
                      <a:schemeClr val="tx2"/>
                    </a:solidFill>
                  </a:rPr>
                  <a:t>for </a:t>
                </a:r>
                <a:r>
                  <a:rPr lang="en-US" dirty="0" smtClean="0">
                    <a:solidFill>
                      <a:schemeClr val="tx2"/>
                    </a:solidFill>
                  </a:rPr>
                  <a:t>very</a:t>
                </a:r>
                <a:r>
                  <a:rPr lang="en-US" dirty="0">
                    <a:solidFill>
                      <a:schemeClr val="tx2"/>
                    </a:solidFill>
                  </a:rPr>
                  <a:t> </a:t>
                </a:r>
                <a:r>
                  <a:rPr lang="en-US" dirty="0" smtClean="0">
                    <a:solidFill>
                      <a:schemeClr val="tx2"/>
                    </a:solidFill>
                  </a:rPr>
                  <a:t>interesting and challenging competition, and for the recognition they awarded my work. It means a lot.</a:t>
                </a:r>
                <a:endParaRPr lang="ru-RU" dirty="0">
                  <a:solidFill>
                    <a:schemeClr val="tx2"/>
                  </a:solidFill>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99168" y="4293096"/>
                <a:ext cx="8297059" cy="1477328"/>
              </a:xfrm>
              <a:prstGeom prst="rect">
                <a:avLst/>
              </a:prstGeom>
              <a:blipFill rotWithShape="1">
                <a:blip r:embed="rId4"/>
                <a:stretch>
                  <a:fillRect t="-2058" b="-5350"/>
                </a:stretch>
              </a:blipFill>
            </p:spPr>
            <p:txBody>
              <a:bodyPr/>
              <a:lstStyle/>
              <a:p>
                <a:r>
                  <a:rPr lang="ru-RU">
                    <a:noFill/>
                  </a:rPr>
                  <a:t> </a:t>
                </a:r>
              </a:p>
            </p:txBody>
          </p:sp>
        </mc:Fallback>
      </mc:AlternateContent>
    </p:spTree>
    <p:extLst>
      <p:ext uri="{BB962C8B-B14F-4D97-AF65-F5344CB8AC3E}">
        <p14:creationId xmlns:p14="http://schemas.microsoft.com/office/powerpoint/2010/main" val="3262244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The data</a:t>
            </a:r>
            <a:endParaRPr lang="ru-RU" sz="3600"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457200" y="1719262"/>
                <a:ext cx="8219256" cy="4878089"/>
              </a:xfrm>
            </p:spPr>
            <p:txBody>
              <a:bodyPr/>
              <a:lstStyle/>
              <a:p>
                <a:pPr marL="0" indent="0">
                  <a:buNone/>
                </a:pPr>
                <a:r>
                  <a:rPr lang="en-US" sz="1800" dirty="0" smtClean="0"/>
                  <a:t>For </a:t>
                </a:r>
                <a:r>
                  <a:rPr lang="en-US" sz="1800" dirty="0"/>
                  <a:t>training the classifier participants were given ~800,000 signal and background samples of labeled data from </a:t>
                </a:r>
                <a:r>
                  <a:rPr lang="en-US" sz="1800" dirty="0" smtClean="0">
                    <a:solidFill>
                      <a:schemeClr val="tx2"/>
                    </a:solidFill>
                  </a:rPr>
                  <a:t>𝜏</a:t>
                </a:r>
                <a:r>
                  <a:rPr lang="en-US" sz="1800" baseline="30000" dirty="0" smtClean="0">
                    <a:solidFill>
                      <a:schemeClr val="tx2"/>
                    </a:solidFill>
                  </a:rPr>
                  <a:t>-</a:t>
                </a:r>
                <a14:m>
                  <m:oMath xmlns:m="http://schemas.openxmlformats.org/officeDocument/2006/math">
                    <m:r>
                      <a:rPr lang="en-US" sz="1800" i="1" smtClean="0">
                        <a:solidFill>
                          <a:schemeClr val="tx2"/>
                        </a:solidFill>
                        <a:latin typeface="Cambria Math"/>
                        <a:ea typeface="Cambria Math"/>
                      </a:rPr>
                      <m:t>→</m:t>
                    </m:r>
                  </m:oMath>
                </a14:m>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 </a:t>
                </a:r>
                <a:r>
                  <a:rPr lang="en-US" sz="1800" dirty="0" smtClean="0">
                    <a:solidFill>
                      <a:schemeClr val="tx2"/>
                    </a:solidFill>
                  </a:rPr>
                  <a:t>channel. </a:t>
                </a:r>
                <a:endParaRPr lang="en-US" sz="1800" dirty="0"/>
              </a:p>
              <a:p>
                <a:pPr marL="0" indent="0">
                  <a:buNone/>
                </a:pPr>
                <a:r>
                  <a:rPr lang="en-US" sz="1800" dirty="0" smtClean="0"/>
                  <a:t>Background </a:t>
                </a:r>
                <a:r>
                  <a:rPr lang="en-US" sz="1800" dirty="0"/>
                  <a:t>events come from real data, whereas signal events come from Monte-Carlo simulation</a:t>
                </a:r>
                <a:r>
                  <a:rPr lang="en-US" sz="1800" dirty="0" smtClean="0"/>
                  <a:t>. Hereinafter:</a:t>
                </a:r>
              </a:p>
              <a:p>
                <a:pPr marL="0" indent="0">
                  <a:buNone/>
                </a:pPr>
                <a:endParaRPr lang="en-US" sz="1800" dirty="0" smtClean="0"/>
              </a:p>
              <a:p>
                <a:pPr>
                  <a:buFont typeface="Arial" panose="020B0604020202020204" pitchFamily="34" charset="0"/>
                  <a:buChar char="•"/>
                </a:pPr>
                <a:r>
                  <a:rPr lang="en-US" sz="1800" dirty="0" smtClean="0">
                    <a:solidFill>
                      <a:schemeClr val="tx1"/>
                    </a:solidFill>
                  </a:rPr>
                  <a:t>𝜏</a:t>
                </a:r>
                <a:r>
                  <a:rPr lang="en-US" sz="1800" baseline="300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 </a:t>
                </a:r>
                <a:r>
                  <a:rPr lang="en-US" sz="1800" dirty="0" smtClean="0">
                    <a:solidFill>
                      <a:schemeClr val="tx1"/>
                    </a:solidFill>
                  </a:rPr>
                  <a:t>channel </a:t>
                </a:r>
                <a:r>
                  <a:rPr lang="en-US" sz="1800" dirty="0" smtClean="0"/>
                  <a:t>shall be referred to as </a:t>
                </a:r>
                <a14:m>
                  <m:oMath xmlns:m="http://schemas.openxmlformats.org/officeDocument/2006/math">
                    <m:r>
                      <a:rPr lang="en-US" sz="1800" i="1" dirty="0" smtClean="0">
                        <a:solidFill>
                          <a:schemeClr val="tx2"/>
                        </a:solidFill>
                        <a:latin typeface="Cambria Math"/>
                      </a:rPr>
                      <m:t>𝜏</m:t>
                    </m:r>
                  </m:oMath>
                </a14:m>
                <a:r>
                  <a:rPr lang="ru-RU" sz="1800" dirty="0" smtClean="0">
                    <a:solidFill>
                      <a:schemeClr val="tx2"/>
                    </a:solidFill>
                  </a:rPr>
                  <a:t> </a:t>
                </a:r>
                <a:r>
                  <a:rPr lang="en-US" sz="1800" dirty="0" smtClean="0">
                    <a:solidFill>
                      <a:schemeClr val="tx2"/>
                    </a:solidFill>
                  </a:rPr>
                  <a:t>channel</a:t>
                </a:r>
              </a:p>
              <a:p>
                <a:pPr>
                  <a:buFont typeface="Arial" panose="020B0604020202020204" pitchFamily="34" charset="0"/>
                  <a:buChar char="•"/>
                </a:pPr>
                <a:r>
                  <a:rPr lang="en-US" sz="1800" dirty="0" smtClean="0"/>
                  <a:t>its </a:t>
                </a:r>
                <a:r>
                  <a:rPr lang="en-US" sz="1800" dirty="0"/>
                  <a:t>background </a:t>
                </a:r>
                <a:r>
                  <a:rPr lang="en-US" sz="1800" dirty="0" smtClean="0"/>
                  <a:t>data samples – </a:t>
                </a:r>
                <a:r>
                  <a:rPr lang="en-US" sz="1800" dirty="0"/>
                  <a:t>as </a:t>
                </a:r>
                <a14:m>
                  <m:oMath xmlns:m="http://schemas.openxmlformats.org/officeDocument/2006/math">
                    <m:sSubSup>
                      <m:sSubSupPr>
                        <m:ctrlPr>
                          <a:rPr lang="en-US" sz="1800" b="0" i="1" dirty="0" smtClean="0">
                            <a:solidFill>
                              <a:schemeClr val="tx2"/>
                            </a:solidFill>
                            <a:latin typeface="Cambria Math"/>
                          </a:rPr>
                        </m:ctrlPr>
                      </m:sSubSupPr>
                      <m:e>
                        <m:r>
                          <a:rPr lang="en-US" sz="1800" b="0" i="1" dirty="0" smtClean="0">
                            <a:solidFill>
                              <a:schemeClr val="tx2"/>
                            </a:solidFill>
                            <a:latin typeface="Cambria Math"/>
                          </a:rPr>
                          <m:t>𝑋</m:t>
                        </m:r>
                      </m:e>
                      <m:sub>
                        <m:r>
                          <a:rPr lang="en-US" sz="1800" b="0" i="1" dirty="0" smtClean="0">
                            <a:solidFill>
                              <a:schemeClr val="tx2"/>
                            </a:solidFill>
                            <a:latin typeface="Cambria Math"/>
                          </a:rPr>
                          <m:t>𝑑𝑎𝑡𝑎</m:t>
                        </m:r>
                      </m:sub>
                      <m:sup>
                        <m:r>
                          <a:rPr lang="en-US" sz="1800" i="1" dirty="0">
                            <a:solidFill>
                              <a:schemeClr val="tx2"/>
                            </a:solidFill>
                            <a:latin typeface="Cambria Math"/>
                          </a:rPr>
                          <m:t>𝜏</m:t>
                        </m:r>
                      </m:sup>
                    </m:sSubSup>
                  </m:oMath>
                </a14:m>
                <a:endParaRPr lang="en-US" sz="1800" dirty="0" smtClean="0"/>
              </a:p>
              <a:p>
                <a:pPr>
                  <a:buFont typeface="Arial" panose="020B0604020202020204" pitchFamily="34" charset="0"/>
                  <a:buChar char="•"/>
                </a:pPr>
                <a:r>
                  <a:rPr lang="en-US" sz="1800" dirty="0"/>
                  <a:t>its Monte-Carlo </a:t>
                </a:r>
                <a:r>
                  <a:rPr lang="en-US" sz="1800" dirty="0" smtClean="0"/>
                  <a:t>simulated signal data </a:t>
                </a:r>
                <a:r>
                  <a:rPr lang="en-US" sz="1800" dirty="0"/>
                  <a:t>samples – as</a:t>
                </a:r>
                <a:r>
                  <a:rPr lang="en-US" sz="1800" dirty="0">
                    <a:solidFill>
                      <a:schemeClr val="tx2"/>
                    </a:solidFill>
                  </a:rPr>
                  <a:t>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b="0" i="1" dirty="0" smtClean="0">
                            <a:solidFill>
                              <a:schemeClr val="tx2"/>
                            </a:solidFill>
                            <a:latin typeface="Cambria Math"/>
                          </a:rPr>
                          <m:t>𝑀𝐶</m:t>
                        </m:r>
                      </m:sub>
                      <m:sup>
                        <m:r>
                          <a:rPr lang="en-US" sz="1800" i="1" dirty="0">
                            <a:solidFill>
                              <a:schemeClr val="tx2"/>
                            </a:solidFill>
                            <a:latin typeface="Cambria Math"/>
                          </a:rPr>
                          <m:t>𝜏</m:t>
                        </m:r>
                      </m:sup>
                    </m:sSubSup>
                  </m:oMath>
                </a14:m>
                <a:endParaRPr lang="en-US" sz="1800" dirty="0" smtClean="0"/>
              </a:p>
              <a:p>
                <a:pPr>
                  <a:buFont typeface="Arial" panose="020B0604020202020204" pitchFamily="34" charset="0"/>
                  <a:buChar char="•"/>
                </a:pPr>
                <a:r>
                  <a:rPr lang="en-US" sz="1800" dirty="0" smtClean="0"/>
                  <a:t>The </a:t>
                </a:r>
                <a:r>
                  <a:rPr lang="en-US" sz="1800" dirty="0"/>
                  <a:t>signal being </a:t>
                </a:r>
                <a:r>
                  <a:rPr lang="en-US" sz="1800" dirty="0" smtClean="0">
                    <a:solidFill>
                      <a:schemeClr val="tx2"/>
                    </a:solidFill>
                  </a:rPr>
                  <a:t>“1” </a:t>
                </a:r>
                <a:r>
                  <a:rPr lang="en-US" sz="1800" dirty="0"/>
                  <a:t>for events where the decay did occur, </a:t>
                </a:r>
                <a:r>
                  <a:rPr lang="en-US" sz="1800" dirty="0" smtClean="0">
                    <a:solidFill>
                      <a:schemeClr val="tx2"/>
                    </a:solidFill>
                  </a:rPr>
                  <a:t>“0”</a:t>
                </a:r>
                <a:r>
                  <a:rPr lang="en-US" sz="1800" dirty="0" smtClean="0"/>
                  <a:t> </a:t>
                </a:r>
                <a:r>
                  <a:rPr lang="en-US" sz="1800" dirty="0"/>
                  <a:t>for background events where it did not.</a:t>
                </a:r>
              </a:p>
              <a:p>
                <a:pPr marL="0" indent="0">
                  <a:buNone/>
                </a:pPr>
                <a:endParaRPr lang="en-US" sz="1800" dirty="0"/>
              </a:p>
              <a:p>
                <a:pPr>
                  <a:buFont typeface="Arial" panose="020B0604020202020204" pitchFamily="34" charset="0"/>
                  <a:buChar char="•"/>
                </a:pPr>
                <a:endParaRPr lang="en-US" sz="1800" dirty="0" smtClean="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457200" y="1719262"/>
                <a:ext cx="8219256" cy="4878089"/>
              </a:xfrm>
              <a:blipFill rotWithShape="1">
                <a:blip r:embed="rId2"/>
                <a:stretch>
                  <a:fillRect l="-593" t="-625"/>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6</a:t>
            </a:fld>
            <a:endParaRPr lang="ru-RU" altLang="ru-RU" dirty="0"/>
          </a:p>
        </p:txBody>
      </p:sp>
    </p:spTree>
    <p:extLst>
      <p:ext uri="{BB962C8B-B14F-4D97-AF65-F5344CB8AC3E}">
        <p14:creationId xmlns:p14="http://schemas.microsoft.com/office/powerpoint/2010/main" val="2539533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a:t>Control channel</a:t>
            </a:r>
            <a:endParaRPr lang="ru-RU" sz="3600"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954352" y="1628801"/>
                <a:ext cx="8010136" cy="4968552"/>
              </a:xfrm>
            </p:spPr>
            <p:txBody>
              <a:bodyPr/>
              <a:lstStyle/>
              <a:p>
                <a:pPr marL="0" indent="0">
                  <a:buNone/>
                </a:pPr>
                <a:r>
                  <a:rPr lang="en-US" sz="1800" dirty="0" smtClean="0"/>
                  <a:t>Since </a:t>
                </a:r>
                <a:r>
                  <a:rPr lang="en-US" sz="1800" dirty="0"/>
                  <a:t>the classifier was trained on simulated data for the signal and on real data for the </a:t>
                </a:r>
                <a:r>
                  <a:rPr lang="en-US" sz="1800" dirty="0" smtClean="0"/>
                  <a:t>background</a:t>
                </a:r>
                <a:r>
                  <a:rPr lang="en-US" sz="1800" dirty="0"/>
                  <a:t>, it was possible to reach a high performance by picking features that are not perfectly modeled in the </a:t>
                </a:r>
                <a:r>
                  <a:rPr lang="en-US" sz="1800" dirty="0" smtClean="0"/>
                  <a:t>simulation.</a:t>
                </a:r>
              </a:p>
              <a:p>
                <a:pPr marL="0" indent="0">
                  <a:buNone/>
                </a:pPr>
                <a:endParaRPr lang="en-US" sz="1800" dirty="0" smtClean="0"/>
              </a:p>
              <a:p>
                <a:pPr marL="0" indent="0">
                  <a:buNone/>
                </a:pPr>
                <a:r>
                  <a:rPr lang="en-US" sz="1800" dirty="0" smtClean="0"/>
                  <a:t>To </a:t>
                </a:r>
                <a:r>
                  <a:rPr lang="en-US" sz="1800" dirty="0"/>
                  <a:t>address this problem </a:t>
                </a:r>
                <a:r>
                  <a:rPr lang="en-US" sz="1800" dirty="0" smtClean="0"/>
                  <a:t>a </a:t>
                </a:r>
                <a:r>
                  <a:rPr lang="en-US" sz="1800" dirty="0" smtClean="0">
                    <a:solidFill>
                      <a:schemeClr val="tx2"/>
                    </a:solidFill>
                  </a:rPr>
                  <a:t>Control channel </a:t>
                </a:r>
                <a:r>
                  <a:rPr lang="en-US" sz="1800" dirty="0" smtClean="0"/>
                  <a:t>with known characteristics</a:t>
                </a:r>
                <a:r>
                  <a:rPr lang="en-US" sz="1800" dirty="0" smtClean="0">
                    <a:solidFill>
                      <a:schemeClr val="tx2"/>
                    </a:solidFill>
                  </a:rPr>
                  <a:t> </a:t>
                </a:r>
                <a:r>
                  <a:rPr lang="en-US" sz="1800" dirty="0" smtClean="0"/>
                  <a:t>was introduced, and </a:t>
                </a:r>
                <a:r>
                  <a:rPr lang="en-US" sz="1800" dirty="0"/>
                  <a:t>classifier was required not to have large discrepancy when applied to </a:t>
                </a:r>
                <a14:m>
                  <m:oMath xmlns:m="http://schemas.openxmlformats.org/officeDocument/2006/math">
                    <m:r>
                      <a:rPr lang="en-US" sz="1800" i="1" dirty="0">
                        <a:solidFill>
                          <a:schemeClr val="tx2"/>
                        </a:solidFill>
                        <a:latin typeface="Cambria Math"/>
                      </a:rPr>
                      <m:t>𝜏</m:t>
                    </m:r>
                  </m:oMath>
                </a14:m>
                <a:r>
                  <a:rPr lang="en-US" sz="1800" dirty="0"/>
                  <a:t> and control channel. </a:t>
                </a:r>
                <a:r>
                  <a:rPr lang="en-US" sz="1800" dirty="0" smtClean="0"/>
                  <a:t> </a:t>
                </a:r>
                <a:r>
                  <a:rPr lang="en-US" sz="1800" dirty="0" smtClean="0">
                    <a:hlinkClick r:id="rId2" action="ppaction://hlinksldjump"/>
                  </a:rPr>
                  <a:t>Kolmogorov–Smirnov test</a:t>
                </a:r>
                <a:r>
                  <a:rPr lang="en-US" sz="1800" dirty="0" smtClean="0"/>
                  <a:t> </a:t>
                </a:r>
                <a:r>
                  <a:rPr lang="en-US" sz="1800" dirty="0" smtClean="0"/>
                  <a:t>(</a:t>
                </a:r>
                <a:r>
                  <a:rPr lang="en-US" sz="1800" u="sng" dirty="0" smtClean="0">
                    <a:hlinkClick r:id="rId3"/>
                  </a:rPr>
                  <a:t>Agreement </a:t>
                </a:r>
                <a:r>
                  <a:rPr lang="en-US" sz="1800" u="sng" dirty="0" smtClean="0">
                    <a:hlinkClick r:id="rId3"/>
                  </a:rPr>
                  <a:t>test</a:t>
                </a:r>
                <a:r>
                  <a:rPr lang="en-US" sz="1800" dirty="0" smtClean="0"/>
                  <a:t>) was used to make sure that classifier performance does not vary significantly between the channels.</a:t>
                </a:r>
                <a:endParaRPr lang="ru-RU" sz="18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954352" y="1628801"/>
                <a:ext cx="8010136" cy="4968552"/>
              </a:xfrm>
              <a:blipFill rotWithShape="1">
                <a:blip r:embed="rId4"/>
                <a:stretch>
                  <a:fillRect l="-685" t="-613" r="-989"/>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7</a:t>
            </a:fld>
            <a:endParaRPr lang="ru-RU" altLang="ru-RU" dirty="0"/>
          </a:p>
        </p:txBody>
      </p:sp>
      <p:pic>
        <p:nvPicPr>
          <p:cNvPr id="2052" name="Picture 4" descr="C:\Users\torch\AppData\Local\Microsoft\Windows\Temporary Internet Files\Content.IE5\JO1NG4MT\pointing-finger-0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39491" y="2888269"/>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1" name="Picture 3" descr="C:\Users\torch\AppData\Local\Microsoft\Windows\Temporary Internet Files\Content.IE5\JO1NG4MT\556px-Mauritius_Road_Signs_-_Warning_Sign_-_Other_dangers.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773" y="1765683"/>
            <a:ext cx="407656"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40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t>Control channel (continued)</a:t>
            </a:r>
            <a:endParaRPr lang="ru-RU" sz="3600"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539552" y="1676678"/>
                <a:ext cx="8424936" cy="4416618"/>
              </a:xfrm>
            </p:spPr>
            <p:txBody>
              <a:bodyPr/>
              <a:lstStyle/>
              <a:p>
                <a:pPr marL="0" indent="0">
                  <a:buNone/>
                </a:pPr>
                <a:r>
                  <a:rPr lang="en-US" sz="1800" dirty="0" smtClean="0"/>
                  <a:t>Control </a:t>
                </a:r>
                <a:r>
                  <a:rPr lang="en-US" sz="1800" dirty="0"/>
                  <a:t>channel </a:t>
                </a:r>
                <a:r>
                  <a:rPr lang="en-US" sz="1800" i="1" dirty="0" smtClean="0">
                    <a:solidFill>
                      <a:schemeClr val="tx2"/>
                    </a:solidFill>
                  </a:rPr>
                  <a:t>D</a:t>
                </a:r>
                <a:r>
                  <a:rPr lang="en-US" sz="1800" baseline="-25000" dirty="0" smtClean="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smtClean="0">
                    <a:solidFill>
                      <a:schemeClr val="tx2"/>
                    </a:solidFill>
                    <a:sym typeface="Symbol"/>
                  </a:rPr>
                  <a:t></a:t>
                </a:r>
                <a:r>
                  <a:rPr lang="en-US" sz="1800" dirty="0" smtClean="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solidFill>
                      <a:schemeClr val="tx2"/>
                    </a:solidFill>
                  </a:rPr>
                  <a:t>)</a:t>
                </a:r>
                <a:r>
                  <a:rPr lang="ru-RU" sz="1800" dirty="0" smtClean="0">
                    <a:solidFill>
                      <a:schemeClr val="tx2"/>
                    </a:solidFill>
                    <a:sym typeface="Symbol"/>
                  </a:rPr>
                  <a:t></a:t>
                </a:r>
                <a:r>
                  <a:rPr lang="en-US" sz="1800" baseline="30000" dirty="0" smtClean="0">
                    <a:solidFill>
                      <a:schemeClr val="tx2"/>
                    </a:solidFill>
                  </a:rPr>
                  <a:t>+</a:t>
                </a:r>
                <a:r>
                  <a:rPr lang="en-US" sz="1800" dirty="0" smtClean="0"/>
                  <a:t> has </a:t>
                </a:r>
                <a:r>
                  <a:rPr lang="en-US" sz="1800" dirty="0"/>
                  <a:t>a similar topology as </a:t>
                </a:r>
                <a:r>
                  <a:rPr lang="en-US" sz="1800" dirty="0" smtClean="0"/>
                  <a:t>the </a:t>
                </a:r>
                <a14:m>
                  <m:oMath xmlns:m="http://schemas.openxmlformats.org/officeDocument/2006/math">
                    <m:r>
                      <a:rPr lang="en-US" sz="1800" i="1" dirty="0">
                        <a:solidFill>
                          <a:schemeClr val="tx2"/>
                        </a:solidFill>
                        <a:latin typeface="Cambria Math"/>
                      </a:rPr>
                      <m:t>𝜏</m:t>
                    </m:r>
                  </m:oMath>
                </a14:m>
                <a:r>
                  <a:rPr lang="ru-RU" sz="1800" dirty="0" smtClean="0"/>
                  <a:t> </a:t>
                </a:r>
                <a:r>
                  <a:rPr lang="en-US" sz="1800" dirty="0" smtClean="0"/>
                  <a:t>channel, </a:t>
                </a:r>
                <a:r>
                  <a:rPr lang="en-US" sz="1800" dirty="0"/>
                  <a:t>and is a much more well-known, well-observed behavior, as it happens more </a:t>
                </a:r>
                <a:r>
                  <a:rPr lang="en-US" sz="1800" dirty="0" smtClean="0"/>
                  <a:t>frequently.</a:t>
                </a:r>
              </a:p>
              <a:p>
                <a:pPr marL="0" indent="0">
                  <a:buNone/>
                </a:pPr>
                <a:endParaRPr lang="en-US" sz="1800" dirty="0"/>
              </a:p>
              <a:p>
                <a:pPr marL="0" indent="0">
                  <a:buNone/>
                </a:pPr>
                <a:r>
                  <a:rPr lang="en-US" sz="1800" dirty="0" smtClean="0"/>
                  <a:t>Just </a:t>
                </a:r>
                <a:r>
                  <a:rPr lang="en-US" sz="1800" dirty="0"/>
                  <a:t>like for </a:t>
                </a:r>
                <a14:m>
                  <m:oMath xmlns:m="http://schemas.openxmlformats.org/officeDocument/2006/math">
                    <m:r>
                      <a:rPr lang="en-US" sz="1800" i="1" dirty="0">
                        <a:solidFill>
                          <a:schemeClr val="tx2"/>
                        </a:solidFill>
                        <a:latin typeface="Cambria Math"/>
                      </a:rPr>
                      <m:t>𝜏</m:t>
                    </m:r>
                  </m:oMath>
                </a14:m>
                <a:r>
                  <a:rPr lang="ru-RU" sz="1800" dirty="0" smtClean="0"/>
                  <a:t> </a:t>
                </a:r>
                <a:r>
                  <a:rPr lang="en-US" sz="1800" dirty="0" smtClean="0"/>
                  <a:t>channel participants </a:t>
                </a:r>
                <a:r>
                  <a:rPr lang="en-US" sz="1800" dirty="0"/>
                  <a:t>were provided with both Monte-Carlo simulated and </a:t>
                </a:r>
                <a:r>
                  <a:rPr lang="en-US" sz="1800" dirty="0" smtClean="0"/>
                  <a:t>real data for </a:t>
                </a:r>
                <a:r>
                  <a:rPr lang="en-US" sz="1800" i="1" dirty="0" smtClean="0">
                    <a:solidFill>
                      <a:schemeClr val="tx2"/>
                    </a:solidFill>
                  </a:rPr>
                  <a:t>D</a:t>
                </a:r>
                <a:r>
                  <a:rPr lang="en-US" sz="1800" baseline="-25000" dirty="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a:solidFill>
                      <a:schemeClr val="tx2"/>
                    </a:solidFill>
                    <a:sym typeface="Symbol"/>
                  </a:rPr>
                  <a:t></a:t>
                </a:r>
                <a:r>
                  <a:rPr lang="en-US" sz="18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a:t>
                </a:r>
                <a:r>
                  <a:rPr lang="ru-RU" sz="1800" dirty="0">
                    <a:solidFill>
                      <a:schemeClr val="tx2"/>
                    </a:solidFill>
                    <a:sym typeface="Symbol"/>
                  </a:rPr>
                  <a:t></a:t>
                </a:r>
                <a:r>
                  <a:rPr lang="en-US" sz="1800" baseline="30000" dirty="0">
                    <a:solidFill>
                      <a:schemeClr val="tx2"/>
                    </a:solidFill>
                  </a:rPr>
                  <a:t>+ </a:t>
                </a:r>
                <a:r>
                  <a:rPr lang="en-US" sz="1800" dirty="0"/>
                  <a:t>decay to which the classifier can be verified</a:t>
                </a:r>
                <a:r>
                  <a:rPr lang="en-US" sz="1800" dirty="0" smtClean="0"/>
                  <a:t>. </a:t>
                </a:r>
                <a:r>
                  <a:rPr lang="en-US" sz="1800" dirty="0"/>
                  <a:t>In </a:t>
                </a:r>
                <a:r>
                  <a:rPr lang="en-US" sz="1800" dirty="0" smtClean="0"/>
                  <a:t>addition, </a:t>
                </a:r>
                <a:r>
                  <a:rPr lang="en-US" sz="1800" dirty="0" smtClean="0">
                    <a:solidFill>
                      <a:schemeClr val="tx2"/>
                    </a:solidFill>
                  </a:rPr>
                  <a:t>sPlot </a:t>
                </a:r>
                <a:r>
                  <a:rPr lang="en-US" sz="1800" dirty="0" smtClean="0"/>
                  <a:t>wei</a:t>
                </a:r>
                <a:r>
                  <a:rPr lang="en-US" sz="1800" dirty="0"/>
                  <a:t>ghts </a:t>
                </a:r>
                <a:r>
                  <a:rPr lang="en-US" sz="1800" dirty="0" smtClean="0"/>
                  <a:t>were assigned to </a:t>
                </a:r>
                <a:r>
                  <a:rPr lang="en-US" sz="1800" dirty="0"/>
                  <a:t>real </a:t>
                </a:r>
                <a:r>
                  <a:rPr lang="en-US" sz="1800" dirty="0" smtClean="0"/>
                  <a:t>data. Higher </a:t>
                </a:r>
                <a:r>
                  <a:rPr lang="en-US" sz="1800" dirty="0"/>
                  <a:t>weight means </a:t>
                </a:r>
                <a:r>
                  <a:rPr lang="en-US" sz="1800" dirty="0" smtClean="0"/>
                  <a:t>an event </a:t>
                </a:r>
                <a:r>
                  <a:rPr lang="en-US" sz="1800" dirty="0"/>
                  <a:t>is </a:t>
                </a:r>
                <a:r>
                  <a:rPr lang="en-US" sz="1800" dirty="0" smtClean="0"/>
                  <a:t>likely to be signal</a:t>
                </a:r>
                <a:r>
                  <a:rPr lang="en-US" sz="1800" dirty="0"/>
                  <a:t>, lower </a:t>
                </a:r>
                <a:r>
                  <a:rPr lang="en-US" sz="1800" dirty="0" smtClean="0"/>
                  <a:t>weight </a:t>
                </a:r>
                <a:r>
                  <a:rPr lang="en-US" sz="1800" dirty="0"/>
                  <a:t>means it’s likely to be background.  Real data is a mix of real decay and background </a:t>
                </a:r>
                <a:r>
                  <a:rPr lang="en-US" sz="1800" dirty="0" smtClean="0"/>
                  <a:t>events </a:t>
                </a:r>
                <a:r>
                  <a:rPr lang="en-US" sz="1800" dirty="0"/>
                  <a:t>with </a:t>
                </a:r>
                <a:r>
                  <a:rPr lang="en-US" sz="1800" dirty="0" smtClean="0"/>
                  <a:t>large prevalence </a:t>
                </a:r>
                <a:r>
                  <a:rPr lang="en-US" sz="1800" dirty="0"/>
                  <a:t>of </a:t>
                </a:r>
                <a:r>
                  <a:rPr lang="en-US" sz="1800" dirty="0" smtClean="0"/>
                  <a:t>background. Hereinafter:</a:t>
                </a:r>
              </a:p>
              <a:p>
                <a:pPr marL="0" indent="0">
                  <a:buNone/>
                </a:pPr>
                <a:endParaRPr lang="en-US" sz="1800" dirty="0"/>
              </a:p>
              <a:p>
                <a:pPr>
                  <a:buFont typeface="Arial" panose="020B0604020202020204" pitchFamily="34" charset="0"/>
                  <a:buChar char="•"/>
                </a:pPr>
                <a:r>
                  <a:rPr lang="en-US" sz="1800" i="1" dirty="0" smtClean="0">
                    <a:solidFill>
                      <a:schemeClr val="tx1"/>
                    </a:solidFill>
                  </a:rPr>
                  <a:t>D</a:t>
                </a:r>
                <a:r>
                  <a:rPr lang="en-US" sz="1800" baseline="-25000" dirty="0">
                    <a:solidFill>
                      <a:schemeClr val="tx1"/>
                    </a:solidFill>
                  </a:rPr>
                  <a:t>s</a:t>
                </a:r>
                <a:r>
                  <a:rPr lang="en-US" sz="1800" baseline="300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ru-RU" sz="1800" dirty="0">
                    <a:solidFill>
                      <a:schemeClr val="tx1"/>
                    </a:solidFill>
                    <a:sym typeface="Symbol"/>
                  </a:rPr>
                  <a:t></a:t>
                </a:r>
                <a:r>
                  <a:rPr lang="en-US" sz="18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a:t>
                </a:r>
                <a:r>
                  <a:rPr lang="ru-RU" sz="1800" dirty="0">
                    <a:solidFill>
                      <a:schemeClr val="tx1"/>
                    </a:solidFill>
                    <a:sym typeface="Symbol"/>
                  </a:rPr>
                  <a:t></a:t>
                </a:r>
                <a:r>
                  <a:rPr lang="en-US" sz="1800" baseline="30000" dirty="0">
                    <a:solidFill>
                      <a:schemeClr val="tx1"/>
                    </a:solidFill>
                  </a:rPr>
                  <a:t>+ </a:t>
                </a:r>
                <a:r>
                  <a:rPr lang="en-US" sz="1800" dirty="0"/>
                  <a:t>channel shall be referred to as </a:t>
                </a:r>
                <a14:m>
                  <m:oMath xmlns:m="http://schemas.openxmlformats.org/officeDocument/2006/math">
                    <m:r>
                      <a:rPr lang="en-US" sz="1800" b="0" i="1" dirty="0" smtClean="0">
                        <a:solidFill>
                          <a:schemeClr val="tx2"/>
                        </a:solidFill>
                        <a:latin typeface="Cambria Math"/>
                      </a:rPr>
                      <m:t>𝐷𝑠</m:t>
                    </m:r>
                    <m:r>
                      <a:rPr lang="en-US" sz="1800" i="1" dirty="0">
                        <a:solidFill>
                          <a:schemeClr val="tx2"/>
                        </a:solidFill>
                        <a:latin typeface="Cambria Math"/>
                      </a:rPr>
                      <m:t>−</m:t>
                    </m:r>
                  </m:oMath>
                </a14:m>
                <a:r>
                  <a:rPr lang="en-US" sz="1800" dirty="0" smtClean="0">
                    <a:solidFill>
                      <a:schemeClr val="tx2"/>
                    </a:solidFill>
                  </a:rPr>
                  <a:t>channel</a:t>
                </a:r>
                <a:endParaRPr lang="en-US" sz="1800" dirty="0">
                  <a:solidFill>
                    <a:schemeClr val="tx2"/>
                  </a:solidFill>
                </a:endParaRPr>
              </a:p>
              <a:p>
                <a:pPr>
                  <a:buFont typeface="Arial" panose="020B0604020202020204" pitchFamily="34" charset="0"/>
                  <a:buChar char="•"/>
                </a:pPr>
                <a:r>
                  <a:rPr lang="en-US" sz="1800" dirty="0"/>
                  <a:t>its </a:t>
                </a:r>
                <a:r>
                  <a:rPr lang="en-US" sz="1800" dirty="0" smtClean="0"/>
                  <a:t>real data </a:t>
                </a:r>
                <a:r>
                  <a:rPr lang="en-US" sz="1800" dirty="0" smtClean="0"/>
                  <a:t>samples</a:t>
                </a:r>
                <a:r>
                  <a:rPr lang="ru-RU" sz="1800" dirty="0" smtClean="0"/>
                  <a:t> (</a:t>
                </a:r>
                <a:r>
                  <a:rPr lang="en-US" sz="1800" dirty="0"/>
                  <a:t>mainly </a:t>
                </a:r>
                <a:r>
                  <a:rPr lang="en-US" sz="1800" dirty="0" smtClean="0"/>
                  <a:t>background</a:t>
                </a:r>
                <a:r>
                  <a:rPr lang="ru-RU" sz="1800" dirty="0" smtClean="0"/>
                  <a:t>)</a:t>
                </a:r>
                <a:r>
                  <a:rPr lang="en-US" sz="1800" dirty="0" smtClean="0"/>
                  <a:t> </a:t>
                </a:r>
                <a:r>
                  <a:rPr lang="en-US" sz="1800" dirty="0"/>
                  <a:t>– as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smtClean="0">
                            <a:solidFill>
                              <a:schemeClr val="tx2"/>
                            </a:solidFill>
                            <a:latin typeface="Cambria Math"/>
                          </a:rPr>
                          <m:t>𝑑𝑎𝑡𝑎</m:t>
                        </m:r>
                      </m:sub>
                      <m:sup>
                        <m:r>
                          <a:rPr lang="en-US" sz="1800" b="0" i="1" dirty="0" smtClean="0">
                            <a:solidFill>
                              <a:schemeClr val="tx2"/>
                            </a:solidFill>
                            <a:latin typeface="Cambria Math"/>
                          </a:rPr>
                          <m:t>𝐷𝑠</m:t>
                        </m:r>
                      </m:sup>
                    </m:sSubSup>
                  </m:oMath>
                </a14:m>
                <a:endParaRPr lang="en-US" sz="1800" dirty="0"/>
              </a:p>
              <a:p>
                <a:pPr>
                  <a:buFont typeface="Arial" panose="020B0604020202020204" pitchFamily="34" charset="0"/>
                  <a:buChar char="•"/>
                </a:pPr>
                <a:r>
                  <a:rPr lang="en-US" sz="1800" dirty="0"/>
                  <a:t>its Monte-Carlo simulated signal </a:t>
                </a:r>
                <a:r>
                  <a:rPr lang="en-US" sz="1800" dirty="0" smtClean="0"/>
                  <a:t>samples </a:t>
                </a:r>
                <a:r>
                  <a:rPr lang="en-US" sz="1800" dirty="0"/>
                  <a:t>– as</a:t>
                </a:r>
                <a:r>
                  <a:rPr lang="en-US" sz="1800" dirty="0">
                    <a:solidFill>
                      <a:schemeClr val="tx2"/>
                    </a:solidFill>
                  </a:rPr>
                  <a:t>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𝑀𝐶</m:t>
                        </m:r>
                      </m:sub>
                      <m:sup>
                        <m:r>
                          <a:rPr lang="en-US" sz="1800" b="0" i="1" dirty="0" smtClean="0">
                            <a:solidFill>
                              <a:schemeClr val="tx2"/>
                            </a:solidFill>
                            <a:latin typeface="Cambria Math"/>
                          </a:rPr>
                          <m:t>𝐷𝑠</m:t>
                        </m:r>
                      </m:sup>
                    </m:sSubSup>
                  </m:oMath>
                </a14:m>
                <a:endParaRPr lang="ru-RU" sz="1800" dirty="0"/>
              </a:p>
              <a:p>
                <a:pPr marL="0" indent="0">
                  <a:buNone/>
                </a:pP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539552" y="1676678"/>
                <a:ext cx="8424936" cy="4416618"/>
              </a:xfrm>
              <a:blipFill rotWithShape="1">
                <a:blip r:embed="rId2"/>
                <a:stretch>
                  <a:fillRect l="-651" t="-690" r="-65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8</a:t>
            </a:fld>
            <a:endParaRPr lang="ru-RU" altLang="ru-RU" dirty="0"/>
          </a:p>
        </p:txBody>
      </p:sp>
    </p:spTree>
    <p:extLst>
      <p:ext uri="{BB962C8B-B14F-4D97-AF65-F5344CB8AC3E}">
        <p14:creationId xmlns:p14="http://schemas.microsoft.com/office/powerpoint/2010/main" val="18858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Evaluation</a:t>
            </a:r>
            <a:endParaRPr lang="ru-RU" sz="3600"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229841" y="1782248"/>
                <a:ext cx="4181068" cy="4104455"/>
              </a:xfrm>
            </p:spPr>
            <p:txBody>
              <a:bodyPr/>
              <a:lstStyle/>
              <a:p>
                <a:pPr marL="0" indent="0">
                  <a:buNone/>
                </a:pPr>
                <a:r>
                  <a:rPr lang="en-US" sz="1800" dirty="0" smtClean="0"/>
                  <a:t>The test dataset consists of mix of samples from</a:t>
                </a:r>
                <a:r>
                  <a:rPr lang="en-US" sz="1800" dirty="0">
                    <a:solidFill>
                      <a:schemeClr val="tx2"/>
                    </a:solidFill>
                  </a:rPr>
                  <a:t> </a:t>
                </a:r>
                <a14:m>
                  <m:oMath xmlns:m="http://schemas.openxmlformats.org/officeDocument/2006/math">
                    <m:r>
                      <a:rPr lang="en-US" sz="1800" i="1" dirty="0">
                        <a:solidFill>
                          <a:schemeClr val="tx2"/>
                        </a:solidFill>
                        <a:latin typeface="Cambria Math"/>
                      </a:rPr>
                      <m:t>𝜏</m:t>
                    </m:r>
                  </m:oMath>
                </a14:m>
                <a:r>
                  <a:rPr lang="en-US" sz="1800" dirty="0" smtClean="0"/>
                  <a:t> and </a:t>
                </a:r>
                <a14:m>
                  <m:oMath xmlns:m="http://schemas.openxmlformats.org/officeDocument/2006/math">
                    <m:r>
                      <a:rPr lang="en-US" sz="1800" b="0" i="1" dirty="0" smtClean="0">
                        <a:solidFill>
                          <a:schemeClr val="tx2"/>
                        </a:solidFill>
                        <a:latin typeface="Cambria Math"/>
                      </a:rPr>
                      <m:t>𝐷𝑠</m:t>
                    </m:r>
                  </m:oMath>
                </a14:m>
                <a:r>
                  <a:rPr lang="en-US" sz="1800" dirty="0" smtClean="0">
                    <a:solidFill>
                      <a:schemeClr val="tx2"/>
                    </a:solidFill>
                  </a:rPr>
                  <a:t> </a:t>
                </a:r>
                <a:r>
                  <a:rPr lang="en-US" sz="1800" dirty="0" smtClean="0"/>
                  <a:t>channels (real data and Monte Carlo simulated)</a:t>
                </a:r>
                <a:r>
                  <a:rPr lang="en-US" sz="1800" dirty="0" smtClean="0">
                    <a:solidFill>
                      <a:schemeClr val="tx2"/>
                    </a:solidFill>
                  </a:rPr>
                  <a:t>.</a:t>
                </a:r>
              </a:p>
              <a:p>
                <a:pPr marL="0" indent="0">
                  <a:buNone/>
                </a:pPr>
                <a:endParaRPr lang="en-US" sz="1800" dirty="0">
                  <a:solidFill>
                    <a:schemeClr val="tx2"/>
                  </a:solidFill>
                </a:endParaRPr>
              </a:p>
              <a:p>
                <a:pPr marL="0" indent="0">
                  <a:buNone/>
                </a:pPr>
                <a:r>
                  <a:rPr lang="en-US" sz="1800" dirty="0" smtClean="0"/>
                  <a:t>The </a:t>
                </a:r>
                <a:r>
                  <a:rPr lang="en-US" sz="1800" dirty="0"/>
                  <a:t>evaluation metric for this competition is Weighted Area </a:t>
                </a:r>
                <a:r>
                  <a:rPr lang="en-US" sz="1800" dirty="0" smtClean="0"/>
                  <a:t>Under </a:t>
                </a:r>
                <a:r>
                  <a:rPr lang="en-US" sz="1800" dirty="0"/>
                  <a:t>the ROC Curve (AUC</a:t>
                </a:r>
                <a:r>
                  <a:rPr lang="en-US" sz="1800" dirty="0" smtClean="0"/>
                  <a:t>).</a:t>
                </a:r>
              </a:p>
              <a:p>
                <a:pPr marL="0" indent="0">
                  <a:buNone/>
                </a:pPr>
                <a:endParaRPr lang="en-US" sz="1800" dirty="0"/>
              </a:p>
              <a:p>
                <a:pPr marL="0" indent="0">
                  <a:buNone/>
                </a:pPr>
                <a:r>
                  <a:rPr lang="en-US" sz="1800" dirty="0" smtClean="0"/>
                  <a:t>Only </a:t>
                </a:r>
                <a14:m>
                  <m:oMath xmlns:m="http://schemas.openxmlformats.org/officeDocument/2006/math">
                    <m:r>
                      <a:rPr lang="en-US" sz="1800" i="1" dirty="0" smtClean="0">
                        <a:solidFill>
                          <a:schemeClr val="tx2"/>
                        </a:solidFill>
                        <a:latin typeface="Cambria Math"/>
                      </a:rPr>
                      <m:t>𝜏</m:t>
                    </m:r>
                    <m:r>
                      <a:rPr lang="ru-RU" sz="1800" b="0" i="1" dirty="0" smtClean="0">
                        <a:solidFill>
                          <a:schemeClr val="tx2"/>
                        </a:solidFill>
                        <a:latin typeface="Cambria Math"/>
                      </a:rPr>
                      <m:t> </m:t>
                    </m:r>
                  </m:oMath>
                </a14:m>
                <a:r>
                  <a:rPr lang="en-US" sz="1800" dirty="0" smtClean="0"/>
                  <a:t>samples are used for evaluation of AUC. </a:t>
                </a:r>
                <a14:m>
                  <m:oMath xmlns:m="http://schemas.openxmlformats.org/officeDocument/2006/math">
                    <m:r>
                      <a:rPr lang="en-US" sz="1800" i="1" dirty="0">
                        <a:solidFill>
                          <a:schemeClr val="tx2"/>
                        </a:solidFill>
                        <a:latin typeface="Cambria Math"/>
                      </a:rPr>
                      <m:t>𝐷𝑠</m:t>
                    </m:r>
                  </m:oMath>
                </a14:m>
                <a:r>
                  <a:rPr lang="en-US" sz="1800" dirty="0" smtClean="0"/>
                  <a:t> samples are ignored </a:t>
                </a:r>
                <a:r>
                  <a:rPr lang="en-US" sz="1800" dirty="0"/>
                  <a:t>for </a:t>
                </a:r>
                <a:r>
                  <a:rPr lang="en-US" sz="1800" dirty="0" smtClean="0"/>
                  <a:t>ROC </a:t>
                </a:r>
                <a:r>
                  <a:rPr lang="en-US" sz="1800" dirty="0" smtClean="0"/>
                  <a:t>scoring </a:t>
                </a:r>
                <a:r>
                  <a:rPr lang="en-US" sz="1800" dirty="0" smtClean="0"/>
                  <a:t>and used in</a:t>
                </a:r>
                <a:r>
                  <a:rPr lang="en-US" sz="1800" dirty="0"/>
                  <a:t> </a:t>
                </a:r>
                <a:r>
                  <a:rPr lang="en-US" sz="1800" dirty="0" smtClean="0"/>
                  <a:t>Agreement test.</a:t>
                </a:r>
                <a:endParaRPr lang="ru-RU" sz="18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229841" y="1782248"/>
                <a:ext cx="4181068" cy="4104455"/>
              </a:xfrm>
              <a:blipFill rotWithShape="1">
                <a:blip r:embed="rId2"/>
                <a:stretch>
                  <a:fillRect l="-1312" t="-742" r="-1020"/>
                </a:stretch>
              </a:blipFill>
            </p:spPr>
            <p:txBody>
              <a:bodyPr/>
              <a:lstStyle/>
              <a:p>
                <a:r>
                  <a:rPr lang="ru-RU">
                    <a:noFill/>
                  </a:rPr>
                  <a:t> </a:t>
                </a:r>
              </a:p>
            </p:txBody>
          </p:sp>
        </mc:Fallback>
      </mc:AlternateContent>
      <p:sp>
        <p:nvSpPr>
          <p:cNvPr id="5" name="Нижний колонтитул 4"/>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9</a:t>
            </a:fld>
            <a:endParaRPr lang="ru-RU" altLang="ru-RU" dirty="0"/>
          </a:p>
        </p:txBody>
      </p:sp>
      <p:pic>
        <p:nvPicPr>
          <p:cNvPr id="7" name="Рисунок 6"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650238"/>
            <a:ext cx="4537333" cy="4236465"/>
          </a:xfrm>
          <a:prstGeom prst="rect">
            <a:avLst/>
          </a:prstGeom>
        </p:spPr>
      </p:pic>
      <p:sp>
        <p:nvSpPr>
          <p:cNvPr id="8" name="TextBox 7"/>
          <p:cNvSpPr txBox="1"/>
          <p:nvPr/>
        </p:nvSpPr>
        <p:spPr>
          <a:xfrm>
            <a:off x="4410909" y="5886703"/>
            <a:ext cx="4338384" cy="307777"/>
          </a:xfrm>
          <a:prstGeom prst="rect">
            <a:avLst/>
          </a:prstGeom>
          <a:noFill/>
        </p:spPr>
        <p:txBody>
          <a:bodyPr wrap="square" rtlCol="0">
            <a:spAutoFit/>
          </a:bodyPr>
          <a:lstStyle/>
          <a:p>
            <a:pPr algn="ctr"/>
            <a:r>
              <a:rPr lang="en-US" sz="1400" dirty="0" smtClean="0"/>
              <a:t>From </a:t>
            </a:r>
            <a:r>
              <a:rPr lang="en-US" sz="1400" dirty="0" smtClean="0">
                <a:hlinkClick r:id="rId4" action="ppaction://hlinksldjump"/>
              </a:rPr>
              <a:t>documentation</a:t>
            </a:r>
            <a:r>
              <a:rPr lang="en-US" sz="1400" dirty="0" smtClean="0"/>
              <a:t> of the </a:t>
            </a:r>
            <a:r>
              <a:rPr lang="en-US" sz="1400" dirty="0"/>
              <a:t>challenge</a:t>
            </a:r>
            <a:endParaRPr lang="ru-RU" sz="1400" dirty="0"/>
          </a:p>
        </p:txBody>
      </p:sp>
    </p:spTree>
    <p:extLst>
      <p:ext uri="{BB962C8B-B14F-4D97-AF65-F5344CB8AC3E}">
        <p14:creationId xmlns:p14="http://schemas.microsoft.com/office/powerpoint/2010/main" val="1206897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1">
  <a:themeElements>
    <a:clrScheme name="Другая 9">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7E9CE8"/>
      </a:folHlink>
    </a:clrScheme>
    <a:fontScheme name="TrainingPres1_TP06088808">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lnDef>
  </a:objectDefaults>
  <a:extraClrSchemeLst>
    <a:extraClrScheme>
      <a:clrScheme name="TrainingPres1_TP06088808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TrainingPres1_TP06088808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TrainingPres1_TP06088808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TrainingPres1_TP06088808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TrainingPres1_TP06088808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TrainingPres1_TP06088808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TrainingPres1_TP06088808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TrainingPres1_TP06088808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TrainingPres1_TP06088808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TrainingPres1_TP06088808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Тема1</Template>
  <TotalTime>12634</TotalTime>
  <Words>7054</Words>
  <Application>Microsoft Office PowerPoint</Application>
  <PresentationFormat>Экран (4:3)</PresentationFormat>
  <Paragraphs>2489</Paragraphs>
  <Slides>56</Slides>
  <Notes>7</Notes>
  <HiddenSlides>1</HiddenSlides>
  <MMClips>0</MMClips>
  <ScaleCrop>false</ScaleCrop>
  <HeadingPairs>
    <vt:vector size="4" baseType="variant">
      <vt:variant>
        <vt:lpstr>Тема</vt:lpstr>
      </vt:variant>
      <vt:variant>
        <vt:i4>1</vt:i4>
      </vt:variant>
      <vt:variant>
        <vt:lpstr>Заголовки слайдов</vt:lpstr>
      </vt:variant>
      <vt:variant>
        <vt:i4>56</vt:i4>
      </vt:variant>
    </vt:vector>
  </HeadingPairs>
  <TitlesOfParts>
    <vt:vector size="57" baseType="lpstr">
      <vt:lpstr>Тема1</vt:lpstr>
      <vt:lpstr>Flavours of Physics Challenge: Physics Prize Transfer Learning approach</vt:lpstr>
      <vt:lpstr>Abstract</vt:lpstr>
      <vt:lpstr>Proposed solution: Transfer Learning</vt:lpstr>
      <vt:lpstr>1. Introduction</vt:lpstr>
      <vt:lpstr>Description</vt:lpstr>
      <vt:lpstr>The data</vt:lpstr>
      <vt:lpstr>Control channel</vt:lpstr>
      <vt:lpstr>Control channel (continued)</vt:lpstr>
      <vt:lpstr>Evaluation</vt:lpstr>
      <vt:lpstr>No training on Ds channel allowed</vt:lpstr>
      <vt:lpstr>The problem: validation on Ds channel is questionable</vt:lpstr>
      <vt:lpstr>Our plan</vt:lpstr>
      <vt:lpstr>2. Brief review of Machine Learning foundations</vt:lpstr>
      <vt:lpstr>Empirical risk minimization</vt:lpstr>
      <vt:lpstr>Building blocks of the general (supervised) statistical learning process</vt:lpstr>
      <vt:lpstr>The learning diagram</vt:lpstr>
      <vt:lpstr>Generalization</vt:lpstr>
      <vt:lpstr>Hoeffding’s inequality</vt:lpstr>
      <vt:lpstr>iid assumption</vt:lpstr>
      <vt:lpstr>Comparison of τ and Ds channel distributuions</vt:lpstr>
      <vt:lpstr>Презентация PowerPoint</vt:lpstr>
      <vt:lpstr>The distributions are different…</vt:lpstr>
      <vt:lpstr>…but why should we care?</vt:lpstr>
      <vt:lpstr>What does it mean for us?</vt:lpstr>
      <vt:lpstr>3. Kolmogorov–Smirnov test</vt:lpstr>
      <vt:lpstr>Kolmogorov–Smirnov test</vt:lpstr>
      <vt:lpstr>Score distribution agreement on Ds channel</vt:lpstr>
      <vt:lpstr>KS statistic</vt:lpstr>
      <vt:lpstr>What low KS-values result in?</vt:lpstr>
      <vt:lpstr>A degenerate case</vt:lpstr>
      <vt:lpstr>A degenerate case (continued)</vt:lpstr>
      <vt:lpstr>4. Solution: transfer learning</vt:lpstr>
      <vt:lpstr>Preamble</vt:lpstr>
      <vt:lpstr>Transfer learning applications</vt:lpstr>
      <vt:lpstr>Example</vt:lpstr>
      <vt:lpstr>Setting our goals</vt:lpstr>
      <vt:lpstr>Formal definitions</vt:lpstr>
      <vt:lpstr>Transductive Transfer Learning</vt:lpstr>
      <vt:lpstr>Covariate Shift</vt:lpstr>
      <vt:lpstr>TTL framework</vt:lpstr>
      <vt:lpstr>Covariate shift: Toy example</vt:lpstr>
      <vt:lpstr>Toy example (continued)</vt:lpstr>
      <vt:lpstr>Constraining the model on KS and CvM values</vt:lpstr>
      <vt:lpstr>5. Implementation</vt:lpstr>
      <vt:lpstr>Implementation</vt:lpstr>
      <vt:lpstr>Initial training</vt:lpstr>
      <vt:lpstr>Neural Net architecture</vt:lpstr>
      <vt:lpstr>Adaptation scheme</vt:lpstr>
      <vt:lpstr>Training the 2-nd Net</vt:lpstr>
      <vt:lpstr>Adaptation (toy illustration)</vt:lpstr>
      <vt:lpstr>Training the 2-nd Net (code)</vt:lpstr>
      <vt:lpstr>Loss function</vt:lpstr>
      <vt:lpstr>Closing remarks and suggestions</vt:lpstr>
      <vt:lpstr>References</vt:lpstr>
      <vt:lpstr>References (continued)</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Flavours of Physics workshop</dc:title>
  <dc:creator>Alexander Rakhlin</dc:creator>
  <cp:lastModifiedBy>torch</cp:lastModifiedBy>
  <cp:revision>971</cp:revision>
  <dcterms:created xsi:type="dcterms:W3CDTF">2016-01-18T20:25:03Z</dcterms:created>
  <dcterms:modified xsi:type="dcterms:W3CDTF">2016-02-07T07:16:03Z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TC060888081049</vt:lpwstr>
  </property>
</Properties>
</file>